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70" r:id="rId4"/>
    <p:sldId id="277" r:id="rId5"/>
    <p:sldId id="280" r:id="rId6"/>
    <p:sldId id="259" r:id="rId7"/>
    <p:sldId id="261" r:id="rId8"/>
    <p:sldId id="271" r:id="rId9"/>
    <p:sldId id="268" r:id="rId10"/>
    <p:sldId id="269" r:id="rId11"/>
    <p:sldId id="279" r:id="rId12"/>
    <p:sldId id="264" r:id="rId13"/>
    <p:sldId id="273" r:id="rId14"/>
    <p:sldId id="276" r:id="rId15"/>
  </p:sldIdLst>
  <p:sldSz cx="9144000" cy="6858000" type="screen4x3"/>
  <p:notesSz cx="6797675" cy="98726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1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fld id="{B6F05EBE-1F09-4154-BC80-DCFA7C3DF3E1}" type="datetime1">
              <a:rPr lang="pt-BR"/>
              <a:pPr>
                <a:defRPr/>
              </a:pPr>
              <a:t>09/02/2024</a:t>
            </a:fld>
            <a:endParaRPr dirty="0"/>
          </a:p>
        </p:txBody>
      </p:sp>
      <p:sp>
        <p:nvSpPr>
          <p:cNvPr id="18436" name="Espaço Reservado para Imagem de Slid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Espaço Reservado para Anotações 4"/>
          <p:cNvSpPr txBox="1"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57FCCF9E-8638-4115-B66A-330166883E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433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8"/>
          <p:cNvSpPr txBox="1">
            <a:spLocks noGrp="1"/>
          </p:cNvSpPr>
          <p:nvPr>
            <p:ph type="ctrTitle"/>
          </p:nvPr>
        </p:nvSpPr>
        <p:spPr>
          <a:xfrm>
            <a:off x="533396" y="1371600"/>
            <a:ext cx="7851651" cy="1828800"/>
          </a:xfrm>
        </p:spPr>
        <p:txBody>
          <a:bodyPr tIns="0" rIns="18288"/>
          <a:lstStyle>
            <a:lvl1pPr algn="r">
              <a:defRPr sz="5600" b="1">
                <a:solidFill>
                  <a:srgbClr val="4DE1EA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16"/>
          <p:cNvSpPr txBox="1">
            <a:spLocks noGrp="1"/>
          </p:cNvSpPr>
          <p:nvPr>
            <p:ph type="subTitle" idx="1"/>
          </p:nvPr>
        </p:nvSpPr>
        <p:spPr>
          <a:xfrm>
            <a:off x="533396" y="3228536"/>
            <a:ext cx="7854696" cy="175260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18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2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7CB88845-7C79-4DA1-8796-350DBCE405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193543"/>
      </p:ext>
    </p:extLst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569B9-D175-4851-B593-E5D516B695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3788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5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914400"/>
            <a:ext cx="6019796" cy="52117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9D0A-81F7-4594-8078-79B19FC234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04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4484F-3F67-45B2-8E59-823B0F2B2E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7767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</p:spPr>
        <p:txBody>
          <a:bodyPr tIns="0"/>
          <a:lstStyle>
            <a:lvl1pPr>
              <a:defRPr sz="5600" b="1">
                <a:solidFill>
                  <a:srgbClr val="4CE4AD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530352" y="2704667"/>
            <a:ext cx="7772400" cy="1509710"/>
          </a:xfrm>
        </p:spPr>
        <p:txBody>
          <a:bodyPr lIns="45720" rIns="45720"/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26FD8E83-9EA5-4402-BBA6-7DB1A9D90C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428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457200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4648196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17228-FFA1-4D0E-828D-42ED9511AE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6571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457200" y="1855244"/>
            <a:ext cx="4040184" cy="659355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3"/>
          </p:nvPr>
        </p:nvSpPr>
        <p:spPr>
          <a:xfrm>
            <a:off x="4645023" y="1859752"/>
            <a:ext cx="4041776" cy="654847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 txBox="1">
            <a:spLocks noGrp="1"/>
          </p:cNvSpPr>
          <p:nvPr>
            <p:ph idx="2"/>
          </p:nvPr>
        </p:nvSpPr>
        <p:spPr>
          <a:xfrm>
            <a:off x="457200" y="2514600"/>
            <a:ext cx="4040184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 txBox="1">
            <a:spLocks noGrp="1"/>
          </p:cNvSpPr>
          <p:nvPr>
            <p:ph idx="4"/>
          </p:nvPr>
        </p:nvSpPr>
        <p:spPr>
          <a:xfrm>
            <a:off x="4645023" y="2514600"/>
            <a:ext cx="4041776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A4AA9-0C21-423E-A893-B7C03CC89D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6568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796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DA37C-C863-498E-A77D-1AC0462264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629239"/>
      </p:ext>
    </p:extLst>
  </p:cSld>
  <p:clrMapOvr>
    <a:masterClrMapping/>
  </p:clrMapOvr>
  <p:transition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BE8D0-6D2D-4644-B3B3-244CEA1C95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90044"/>
      </p:ext>
    </p:extLst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2743200" cy="1162046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2"/>
          </p:nvPr>
        </p:nvSpPr>
        <p:spPr>
          <a:xfrm>
            <a:off x="685800" y="1676396"/>
            <a:ext cx="2743200" cy="4572000"/>
          </a:xfrm>
        </p:spPr>
        <p:txBody>
          <a:bodyPr lIns="18288" rIns="18288"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1"/>
          </p:nvPr>
        </p:nvSpPr>
        <p:spPr>
          <a:xfrm>
            <a:off x="3575047" y="1676396"/>
            <a:ext cx="5111752" cy="4572000"/>
          </a:xfrm>
        </p:spPr>
        <p:txBody>
          <a:bodyPr tIns="0"/>
          <a:lstStyle>
            <a:lvl1pPr>
              <a:spcBef>
                <a:spcPts val="700"/>
              </a:spcBef>
              <a:defRPr sz="2800"/>
            </a:lvl1pPr>
            <a:lvl2pPr>
              <a:defRPr sz="2600"/>
            </a:lvl2pPr>
            <a:lvl3pPr>
              <a:spcBef>
                <a:spcPts val="600"/>
              </a:spcBef>
              <a:defRPr sz="2400"/>
            </a:lvl3pPr>
            <a:lvl4pPr>
              <a:defRPr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9C06A-A83B-4D2F-A1C4-2646FD7C05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8209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com Único Canto Aparado e Arredondado 8"/>
          <p:cNvSpPr>
            <a:spLocks/>
          </p:cNvSpPr>
          <p:nvPr/>
        </p:nvSpPr>
        <p:spPr bwMode="auto">
          <a:xfrm rot="420008" flipV="1">
            <a:off x="3165475" y="1108075"/>
            <a:ext cx="5257800" cy="4114800"/>
          </a:xfrm>
          <a:custGeom>
            <a:avLst/>
            <a:gdLst>
              <a:gd name="T0" fmla="*/ 2628900 w 5257800"/>
              <a:gd name="T1" fmla="*/ 0 h 4114800"/>
              <a:gd name="T2" fmla="*/ 5257800 w 5257800"/>
              <a:gd name="T3" fmla="*/ 2057400 h 4114800"/>
              <a:gd name="T4" fmla="*/ 2628900 w 5257800"/>
              <a:gd name="T5" fmla="*/ 4114800 h 4114800"/>
              <a:gd name="T6" fmla="*/ 0 w 5257800"/>
              <a:gd name="T7" fmla="*/ 2057400 h 41148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5257800"/>
              <a:gd name="T13" fmla="*/ 0 h 4114800"/>
              <a:gd name="T14" fmla="*/ 5182787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2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499" dir="7499967" algn="tl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7" name="Triângulo retângulo 11"/>
          <p:cNvSpPr>
            <a:spLocks/>
          </p:cNvSpPr>
          <p:nvPr/>
        </p:nvSpPr>
        <p:spPr bwMode="auto">
          <a:xfrm rot="420008" flipV="1">
            <a:off x="8004175" y="5359400"/>
            <a:ext cx="155575" cy="155575"/>
          </a:xfrm>
          <a:custGeom>
            <a:avLst/>
            <a:gdLst>
              <a:gd name="T0" fmla="*/ 77788 w 155575"/>
              <a:gd name="T1" fmla="*/ 0 h 155575"/>
              <a:gd name="T2" fmla="*/ 155575 w 155575"/>
              <a:gd name="T3" fmla="*/ 77788 h 155575"/>
              <a:gd name="T4" fmla="*/ 77788 w 155575"/>
              <a:gd name="T5" fmla="*/ 155575 h 155575"/>
              <a:gd name="T6" fmla="*/ 0 w 155575"/>
              <a:gd name="T7" fmla="*/ 77788 h 155575"/>
              <a:gd name="T8" fmla="*/ 0 w 155575"/>
              <a:gd name="T9" fmla="*/ 0 h 155575"/>
              <a:gd name="T10" fmla="*/ 0 w 155575"/>
              <a:gd name="T11" fmla="*/ 155575 h 155575"/>
              <a:gd name="T12" fmla="*/ 155575 w 155575"/>
              <a:gd name="T13" fmla="*/ 155575 h 155575"/>
              <a:gd name="T14" fmla="*/ 77788 w 155575"/>
              <a:gd name="T15" fmla="*/ 77788 h 155575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17694720 60000 65536"/>
              <a:gd name="T21" fmla="*/ 5898240 60000 65536"/>
              <a:gd name="T22" fmla="*/ 5898240 60000 65536"/>
              <a:gd name="T23" fmla="*/ 0 60000 65536"/>
              <a:gd name="T24" fmla="*/ 12965 w 155575"/>
              <a:gd name="T25" fmla="*/ 90752 h 155575"/>
              <a:gd name="T26" fmla="*/ 90752 w 155575"/>
              <a:gd name="T27" fmla="*/ 142610 h 1555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575" h="155575">
                <a:moveTo>
                  <a:pt x="0" y="155575"/>
                </a:moveTo>
                <a:lnTo>
                  <a:pt x="0" y="0"/>
                </a:lnTo>
                <a:lnTo>
                  <a:pt x="155575" y="155575"/>
                </a:lnTo>
                <a:lnTo>
                  <a:pt x="0" y="155575"/>
                </a:lnTo>
                <a:close/>
              </a:path>
            </a:pathLst>
          </a:custGeom>
          <a:solidFill>
            <a:srgbClr val="FFFFFF"/>
          </a:solidFill>
          <a:ln w="12701">
            <a:solidFill>
              <a:srgbClr val="FFFFFF"/>
            </a:solidFill>
            <a:prstDash val="solid"/>
            <a:bevel/>
            <a:headEnd/>
            <a:tailEnd/>
          </a:ln>
          <a:effectLst>
            <a:outerShdw dist="6348" dir="12898457" algn="tl" rotWithShape="0">
              <a:srgbClr val="000000">
                <a:alpha val="46999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8" name="Forma livre 13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Forma livre 14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09603" y="1176997"/>
            <a:ext cx="2212848" cy="1582625"/>
          </a:xfrm>
        </p:spPr>
        <p:txBody>
          <a:bodyPr lIns="45720" rIns="45720" bIns="45720"/>
          <a:lstStyle>
            <a:lvl1pPr>
              <a:defRPr sz="2000" b="1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609603" y="2828787"/>
            <a:ext cx="2209803" cy="2179316"/>
          </a:xfrm>
        </p:spPr>
        <p:txBody>
          <a:bodyPr lIns="64008" rIns="45720"/>
          <a:lstStyle>
            <a:lvl1pPr marL="0" indent="0">
              <a:spcBef>
                <a:spcPts val="250"/>
              </a:spcBef>
              <a:buNone/>
              <a:defRPr sz="13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9" name="Espaço Reservado para Imagem 2"/>
          <p:cNvSpPr txBox="1">
            <a:spLocks noGrp="1"/>
          </p:cNvSpPr>
          <p:nvPr>
            <p:ph type="pic" idx="1"/>
          </p:nvPr>
        </p:nvSpPr>
        <p:spPr>
          <a:xfrm rot="419990">
            <a:off x="3485793" y="1199519"/>
            <a:ext cx="4617720" cy="3931920"/>
          </a:xfrm>
          <a:solidFill>
            <a:srgbClr val="DBF5F9"/>
          </a:solidFill>
          <a:ln w="2999">
            <a:solidFill>
              <a:srgbClr val="C0C0C0"/>
            </a:solidFill>
            <a:prstDash val="solid"/>
            <a:round/>
          </a:ln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 smtClean="0"/>
          </a:p>
        </p:txBody>
      </p:sp>
      <p:sp>
        <p:nvSpPr>
          <p:cNvPr id="11" name="Espaço Reservado para Data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2" name="Espaço Reservado para Rodapé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3" name="Espaço Reservado para Número de Slide 6"/>
          <p:cNvSpPr txBox="1"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AFE02AB9-E933-403E-8900-6C488D8E1C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227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orma livre 6"/>
          <p:cNvSpPr>
            <a:spLocks/>
          </p:cNvSpPr>
          <p:nvPr/>
        </p:nvSpPr>
        <p:spPr bwMode="auto">
          <a:xfrm>
            <a:off x="-9525" y="-635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Forma livre 7"/>
          <p:cNvSpPr>
            <a:spLocks/>
          </p:cNvSpPr>
          <p:nvPr/>
        </p:nvSpPr>
        <p:spPr bwMode="auto">
          <a:xfrm>
            <a:off x="4381500" y="-6350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8" name="Espaço Reservado para Título 8"/>
          <p:cNvSpPr txBox="1"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  <a:endParaRPr lang="en-US" altLang="pt-BR" smtClean="0"/>
          </a:p>
        </p:txBody>
      </p:sp>
      <p:sp>
        <p:nvSpPr>
          <p:cNvPr id="1029" name="Espaço Reservado para Texto 29"/>
          <p:cNvSpPr txBox="1"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6" name="Espaço Reservado para Data 9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Rodapé 21"/>
          <p:cNvSpPr txBox="1"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Número de Slide 17"/>
          <p:cNvSpPr txBox="1"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08317DD6-D78D-4C67-9579-5A1BDAF5A6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10" y="202411"/>
            <a:chExt cx="9180538" cy="649224"/>
          </a:xfrm>
        </p:grpSpPr>
        <p:sp>
          <p:nvSpPr>
            <p:cNvPr id="1034" name="Forma livre 11"/>
            <p:cNvSpPr>
              <a:spLocks/>
            </p:cNvSpPr>
            <p:nvPr/>
          </p:nvSpPr>
          <p:spPr bwMode="auto">
            <a:xfrm rot="-164308">
              <a:off x="-19010" y="202411"/>
              <a:ext cx="9163075" cy="649224"/>
            </a:xfrm>
            <a:custGeom>
              <a:avLst/>
              <a:gdLst>
                <a:gd name="T0" fmla="*/ 2147483647 w 5772"/>
                <a:gd name="T1" fmla="*/ 0 h 1055"/>
                <a:gd name="T2" fmla="*/ 2147483647 w 5772"/>
                <a:gd name="T3" fmla="*/ 2147483647 h 1055"/>
                <a:gd name="T4" fmla="*/ 2147483647 w 5772"/>
                <a:gd name="T5" fmla="*/ 2147483647 h 1055"/>
                <a:gd name="T6" fmla="*/ 0 w 5772"/>
                <a:gd name="T7" fmla="*/ 2147483647 h 1055"/>
                <a:gd name="T8" fmla="*/ 0 w 5772"/>
                <a:gd name="T9" fmla="*/ 2147483647 h 1055"/>
                <a:gd name="T10" fmla="*/ 2147483647 w 5772"/>
                <a:gd name="T11" fmla="*/ 2147483647 h 1055"/>
                <a:gd name="T12" fmla="*/ 2147483647 w 5772"/>
                <a:gd name="T13" fmla="*/ 2147483647 h 1055"/>
                <a:gd name="T14" fmla="*/ 2147483647 w 5772"/>
                <a:gd name="T15" fmla="*/ 0 h 1055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72"/>
                <a:gd name="T25" fmla="*/ 0 h 1055"/>
                <a:gd name="T26" fmla="*/ 5772 w 5772"/>
                <a:gd name="T27" fmla="*/ 1055 h 10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9">
              <a:solidFill>
                <a:srgbClr val="008ABF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5" name="Forma livre 12"/>
            <p:cNvSpPr>
              <a:spLocks/>
            </p:cNvSpPr>
            <p:nvPr/>
          </p:nvSpPr>
          <p:spPr bwMode="auto">
            <a:xfrm rot="-164308">
              <a:off x="-14248" y="275608"/>
              <a:ext cx="9175776" cy="529882"/>
            </a:xfrm>
            <a:custGeom>
              <a:avLst/>
              <a:gdLst>
                <a:gd name="T0" fmla="*/ 2147483647 w 5766"/>
                <a:gd name="T1" fmla="*/ 0 h 854"/>
                <a:gd name="T2" fmla="*/ 2147483647 w 5766"/>
                <a:gd name="T3" fmla="*/ 2147483647 h 854"/>
                <a:gd name="T4" fmla="*/ 2147483647 w 5766"/>
                <a:gd name="T5" fmla="*/ 2147483647 h 854"/>
                <a:gd name="T6" fmla="*/ 0 w 5766"/>
                <a:gd name="T7" fmla="*/ 2147483647 h 854"/>
                <a:gd name="T8" fmla="*/ 0 w 5766"/>
                <a:gd name="T9" fmla="*/ 2147483647 h 854"/>
                <a:gd name="T10" fmla="*/ 2147483647 w 5766"/>
                <a:gd name="T11" fmla="*/ 2147483647 h 854"/>
                <a:gd name="T12" fmla="*/ 2147483647 w 5766"/>
                <a:gd name="T13" fmla="*/ 2147483647 h 854"/>
                <a:gd name="T14" fmla="*/ 2147483647 w 5766"/>
                <a:gd name="T15" fmla="*/ 0 h 854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6"/>
                <a:gd name="T25" fmla="*/ 0 h 854"/>
                <a:gd name="T26" fmla="*/ 5766 w 5766"/>
                <a:gd name="T27" fmla="*/ 854 h 8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8">
              <a:solidFill>
                <a:srgbClr val="009DD9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79" r:id="rId2"/>
    <p:sldLayoutId id="2147484288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9" r:id="rId9"/>
    <p:sldLayoutId id="2147484285" r:id="rId10"/>
    <p:sldLayoutId id="2147484286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lang="pt-BR" sz="5000" kern="1200">
          <a:solidFill>
            <a:srgbClr val="04617B"/>
          </a:solidFill>
          <a:latin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5pPr>
      <a:lvl6pPr marL="4572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6pPr>
      <a:lvl7pPr marL="9144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7pPr>
      <a:lvl8pPr marL="13716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8pPr>
      <a:lvl9pPr marL="18288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lang="pt-BR" sz="2600" kern="1200">
          <a:solidFill>
            <a:srgbClr val="000000"/>
          </a:solidFill>
          <a:latin typeface="Constantia"/>
        </a:defRPr>
      </a:lvl1pPr>
      <a:lvl2pPr marL="639763" lvl="1" indent="-246063" algn="l" rtl="0" eaLnBrk="0" fontAlgn="base" hangingPunct="0">
        <a:spcBef>
          <a:spcPts val="600"/>
        </a:spcBef>
        <a:spcAft>
          <a:spcPct val="0"/>
        </a:spcAft>
        <a:buClr>
          <a:srgbClr val="0F6FC6"/>
        </a:buClr>
        <a:buSzPct val="85000"/>
        <a:buFont typeface="Wingdings 2" pitchFamily="18" charset="2"/>
        <a:buChar char=""/>
        <a:defRPr lang="pt-BR" sz="2400" kern="1200">
          <a:solidFill>
            <a:srgbClr val="000000"/>
          </a:solidFill>
          <a:latin typeface="Constantia"/>
        </a:defRPr>
      </a:lvl2pPr>
      <a:lvl3pPr marL="914400" lvl="2" indent="-246063" algn="l" rtl="0" eaLnBrk="0" fontAlgn="base" hangingPunct="0">
        <a:spcBef>
          <a:spcPts val="500"/>
        </a:spcBef>
        <a:spcAft>
          <a:spcPct val="0"/>
        </a:spcAft>
        <a:buClr>
          <a:srgbClr val="009DD9"/>
        </a:buClr>
        <a:buSzPct val="70000"/>
        <a:buFont typeface="Wingdings 2" pitchFamily="18" charset="2"/>
        <a:buChar char=""/>
        <a:defRPr lang="pt-BR" sz="2100" kern="1200">
          <a:solidFill>
            <a:srgbClr val="000000"/>
          </a:solidFill>
          <a:latin typeface="Constantia"/>
        </a:defRPr>
      </a:lvl3pPr>
      <a:lvl4pPr marL="1187450" lvl="3" indent="-209550" algn="l" rtl="0" eaLnBrk="0" fontAlgn="base" hangingPunct="0">
        <a:spcBef>
          <a:spcPts val="5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4pPr>
      <a:lvl5pPr marL="1462088" lvl="4" indent="-20955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5pPr>
      <a:lvl6pPr marL="19192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6pPr>
      <a:lvl7pPr marL="23764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7pPr>
      <a:lvl8pPr marL="28336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8pPr>
      <a:lvl9pPr marL="32908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ctrTitle"/>
          </p:nvPr>
        </p:nvSpPr>
        <p:spPr>
          <a:xfrm>
            <a:off x="214313" y="642938"/>
            <a:ext cx="8643937" cy="2085975"/>
          </a:xfrm>
        </p:spPr>
        <p:txBody>
          <a:bodyPr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6400" dirty="0" smtClean="0"/>
              <a:t>Prestação de contas  2023</a:t>
            </a:r>
          </a:p>
        </p:txBody>
      </p:sp>
      <p:sp>
        <p:nvSpPr>
          <p:cNvPr id="5123" name="Rectangle 3"/>
          <p:cNvSpPr txBox="1">
            <a:spLocks noGrp="1"/>
          </p:cNvSpPr>
          <p:nvPr>
            <p:ph type="subTitle" idx="1"/>
          </p:nvPr>
        </p:nvSpPr>
        <p:spPr>
          <a:xfrm>
            <a:off x="1714500" y="3429000"/>
            <a:ext cx="5500688" cy="1785938"/>
          </a:xfrm>
        </p:spPr>
        <p:txBody>
          <a:bodyPr anchorCtr="1"/>
          <a:lstStyle>
            <a:lvl1pPr algn="ctr">
              <a:defRPr sz="2600">
                <a:solidFill>
                  <a:srgbClr val="000000"/>
                </a:solidFill>
                <a:latin typeface="Constantia" pitchFamily="18" charset="0"/>
              </a:defRPr>
            </a:lvl1pPr>
            <a:lvl2pPr marL="742950" indent="-285750" algn="ctr">
              <a:defRPr sz="2400">
                <a:solidFill>
                  <a:srgbClr val="000000"/>
                </a:solidFill>
                <a:latin typeface="Constantia" pitchFamily="18" charset="0"/>
              </a:defRPr>
            </a:lvl2pPr>
            <a:lvl3pPr marL="1143000" indent="-228600" algn="ctr">
              <a:defRPr sz="2100">
                <a:solidFill>
                  <a:srgbClr val="000000"/>
                </a:solidFill>
                <a:latin typeface="Constantia" pitchFamily="18" charset="0"/>
              </a:defRPr>
            </a:lvl3pPr>
            <a:lvl4pPr marL="16002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4pPr>
            <a:lvl5pPr marL="20574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5pPr>
            <a:lvl6pPr marL="25146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6pPr>
            <a:lvl7pPr marL="29718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7pPr>
            <a:lvl8pPr marL="34290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8pPr>
            <a:lvl9pPr marL="38862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9pPr>
          </a:lstStyle>
          <a:p>
            <a:pPr marR="0" eaLnBrk="1" hangingPunct="1"/>
            <a:r>
              <a:rPr altLang="pt-BR" sz="2500" dirty="0" smtClean="0">
                <a:solidFill>
                  <a:srgbClr val="FFFFFF"/>
                </a:solidFill>
              </a:rPr>
              <a:t>Instituto de Previdência Social dos Servidores Municipais de Itaquirai-MS</a:t>
            </a:r>
          </a:p>
          <a:p>
            <a:pPr marR="0" eaLnBrk="1" hangingPunct="1"/>
            <a:r>
              <a:rPr altLang="pt-BR" dirty="0" smtClean="0">
                <a:solidFill>
                  <a:srgbClr val="FFFFFF"/>
                </a:solidFill>
              </a:rPr>
              <a:t>ITAQUI-PREV</a:t>
            </a:r>
          </a:p>
        </p:txBody>
      </p:sp>
      <p:pic>
        <p:nvPicPr>
          <p:cNvPr id="5124" name="Imagem 1" descr="G:\LOGOTIPO ITAQUIPREV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429000"/>
            <a:ext cx="973137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357563"/>
            <a:ext cx="10096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25219"/>
              </p:ext>
            </p:extLst>
          </p:nvPr>
        </p:nvGraphicFramePr>
        <p:xfrm>
          <a:off x="895350" y="461963"/>
          <a:ext cx="7526338" cy="498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Planilha" r:id="rId3" imgW="6162525" imgH="4610166" progId="Excel.Sheet.12">
                  <p:embed/>
                </p:oleObj>
              </mc:Choice>
              <mc:Fallback>
                <p:oleObj name="Planilha" r:id="rId3" imgW="6162525" imgH="4610166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461963"/>
                        <a:ext cx="7526338" cy="4986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70025" y="0"/>
            <a:ext cx="63769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</a:t>
            </a: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2023</a:t>
            </a:r>
            <a:endParaRPr lang="pt-BR" sz="24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249867"/>
              </p:ext>
            </p:extLst>
          </p:nvPr>
        </p:nvGraphicFramePr>
        <p:xfrm>
          <a:off x="895350" y="1412875"/>
          <a:ext cx="7526338" cy="447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Planilha" r:id="rId3" imgW="6162525" imgH="4124183" progId="Excel.Sheet.12">
                  <p:embed/>
                </p:oleObj>
              </mc:Choice>
              <mc:Fallback>
                <p:oleObj name="Planilha" r:id="rId3" imgW="6162525" imgH="4124183" progId="Excel.Sheet.12">
                  <p:embed/>
                  <p:pic>
                    <p:nvPicPr>
                      <p:cNvPr id="14338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1412875"/>
                        <a:ext cx="7526338" cy="447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69987" y="303213"/>
            <a:ext cx="6377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</a:t>
            </a: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2023</a:t>
            </a:r>
            <a:endParaRPr lang="pt-BR" sz="24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80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 txBox="1">
            <a:spLocks noGrp="1"/>
          </p:cNvSpPr>
          <p:nvPr>
            <p:ph type="title"/>
          </p:nvPr>
        </p:nvSpPr>
        <p:spPr>
          <a:xfrm>
            <a:off x="899592" y="-171400"/>
            <a:ext cx="6829425" cy="571500"/>
          </a:xfrm>
        </p:spPr>
        <p:txBody>
          <a:bodyPr anchorCtr="1"/>
          <a:lstStyle/>
          <a:p>
            <a:pPr algn="ctr" eaLnBrk="1" hangingPunct="1"/>
            <a:r>
              <a:rPr altLang="pt-BR" sz="3200" b="1" dirty="0" smtClean="0">
                <a:solidFill>
                  <a:srgbClr val="000000"/>
                </a:solidFill>
                <a:latin typeface="Calibri" pitchFamily="34" charset="0"/>
              </a:rPr>
              <a:t>Saldo  em 31/12/2023</a:t>
            </a:r>
          </a:p>
        </p:txBody>
      </p:sp>
      <p:graphicFrame>
        <p:nvGraphicFramePr>
          <p:cNvPr id="15363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138692"/>
              </p:ext>
            </p:extLst>
          </p:nvPr>
        </p:nvGraphicFramePr>
        <p:xfrm>
          <a:off x="251520" y="400100"/>
          <a:ext cx="8655050" cy="605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7" name="Planilha" r:id="rId3" imgW="6400851" imgH="4800680" progId="Excel.Sheet.12">
                  <p:embed/>
                </p:oleObj>
              </mc:Choice>
              <mc:Fallback>
                <p:oleObj name="Planilha" r:id="rId3" imgW="6400851" imgH="4800680" progId="Excel.Sheet.12">
                  <p:embed/>
                  <p:pic>
                    <p:nvPicPr>
                      <p:cNvPr id="0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0100"/>
                        <a:ext cx="8655050" cy="60532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958826"/>
              </p:ext>
            </p:extLst>
          </p:nvPr>
        </p:nvGraphicFramePr>
        <p:xfrm>
          <a:off x="179388" y="404813"/>
          <a:ext cx="8597203" cy="6264601"/>
        </p:xfrm>
        <a:graphic>
          <a:graphicData uri="http://schemas.openxmlformats.org/drawingml/2006/table">
            <a:tbl>
              <a:tblPr/>
              <a:tblGrid>
                <a:gridCol w="864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8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22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6667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DEMONSTRATIVO CONSOLIDADO:  CARTEIRA ADMINISTRATIVA E PREVIDENCIÁRIA - EXERCÍCIO </a:t>
                      </a:r>
                      <a:r>
                        <a:rPr lang="pt-BR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  <a:endParaRPr lang="pt-BR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5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Mês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Saldo Anterior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Aplicações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Resgates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Saldo no Mês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Retorno (R$)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Retorno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Meta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Gap </a:t>
                      </a:r>
                      <a:r>
                        <a:rPr lang="pt-BR" sz="1100" b="1" i="0" u="none" strike="noStrike" dirty="0" err="1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Acum</a:t>
                      </a:r>
                      <a:endParaRPr lang="pt-BR" sz="1100" b="1" i="0" u="none" strike="noStrike" dirty="0" smtClean="0">
                        <a:solidFill>
                          <a:srgbClr val="878787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Janeiro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44.141.467,76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44.274,78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225.115,86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44.239.307,18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278.680,50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0,63%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0,63%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1,07%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Fevereiro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44.239.307,18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531.357,42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209.526,61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44.657.379,38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96.241,39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0,83%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1,37%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Março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44.657.379,38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1.370.455,07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1.092.320,41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45.996.112,12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1.060.598,08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2,42%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3,27%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2,14%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Abril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45.996.112,12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1.175.562,15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796.268,73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45.910.556,31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-464.849,23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-1,07%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2,16%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1,41%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Maio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45.910.556,31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1.277.316,04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964.133,83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46.729.968,20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506.229,68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1,09%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3,27%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0,87%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Junho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46.729.968,20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4.244.392,11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3.922.764,35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46.217.417,41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-834.178,55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-1,85%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1,36%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1,02%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Julho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46.217.417,41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565.832,60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230.964,47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47.306.198,99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753.913,45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1,64%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3,02%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-0,20%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Agosto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47.306.198,99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1.266.075,87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908.337,13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48.415.520,55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751.582,78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1,58%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4,65%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Setembro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48.415.520,55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568.504,23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300.644,56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48.880.508,02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197.127,80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5,05%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0,08%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9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Outubro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48.880.508,02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909.705,84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576.615,70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50.266.768,16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1.053.170,00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2,18%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7,34%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0,85%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467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Novembro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50.266.768,16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3.796.790,00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3.461.602,55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50.260.800,86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-341.154,75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-0,73%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6,55%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0,76%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51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Dezembro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50.260.800,86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1.193.147,30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496.468,16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51.069.135,03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111.655,03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6,75%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1,11%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508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</a:rPr>
                        <a:t> </a:t>
                      </a:r>
                      <a:endParaRPr lang="pt-BR" sz="900" b="0" i="0" u="none" strike="noStrike">
                        <a:solidFill>
                          <a:srgbClr val="4242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" marR="8669" marT="866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16.943.413,41</a:t>
                      </a:r>
                    </a:p>
                  </a:txBody>
                  <a:tcPr marL="8669" marR="8669" marT="866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13.184.762,36</a:t>
                      </a:r>
                    </a:p>
                  </a:txBody>
                  <a:tcPr marL="8669" marR="8669" marT="866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3.758.651,05</a:t>
                      </a:r>
                    </a:p>
                  </a:txBody>
                  <a:tcPr marL="8669" marR="8669" marT="8669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3.169.014,19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6,75%</a:t>
                      </a:r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11.12%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 dirty="0">
                          <a:effectLst/>
                        </a:rPr>
                        <a:t> </a:t>
                      </a:r>
                      <a:endParaRPr lang="pt-BR" sz="900" b="1" i="0" u="none" strike="noStrike" dirty="0">
                        <a:solidFill>
                          <a:srgbClr val="4242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448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 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44.141.467,76</a:t>
                      </a: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6481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Resgate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3.758.651,58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7273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Rendimentos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3.169.014,19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448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C/C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15.637-X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448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C/C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17.100-X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60950"/>
                  </a:ext>
                </a:extLst>
              </a:tr>
              <a:tr h="308508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 Final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51.069.145,03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395510"/>
              </p:ext>
            </p:extLst>
          </p:nvPr>
        </p:nvGraphicFramePr>
        <p:xfrm>
          <a:off x="387926" y="7996"/>
          <a:ext cx="8756074" cy="7989199"/>
        </p:xfrm>
        <a:graphic>
          <a:graphicData uri="http://schemas.openxmlformats.org/drawingml/2006/table">
            <a:tbl>
              <a:tblPr/>
              <a:tblGrid>
                <a:gridCol w="350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1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41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003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DEMONSTRATIVO DE RENDIMENTOS x ATINGIMENTO DA META ATUARIAL </a:t>
                      </a:r>
                      <a:r>
                        <a:rPr lang="pt-BR" sz="13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– 2022</a:t>
                      </a:r>
                      <a:endParaRPr lang="pt-BR" sz="13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1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Fundos Previdenciários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Valor Aplicado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(%) Carteira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Retorno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(R$)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Retorno (%)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 % )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 % )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Ating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Meta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Meta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MULTIMERCADO LP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353.455,05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41.274,94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INSTITUCIONAL 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4.488.961,21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503.532,59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00878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IPCA TP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45.608,76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0651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IDKA-2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452.376,07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4779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IRF-M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10.515.042,56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753.691,99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IRF-M1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9.289.163,13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361.924,24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IMA-B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4.228.865,14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411.632,70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9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IMAB-5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593.735,36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RETORNO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40.520,55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9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GOVERNANÇA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101.309,96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VALOR FIC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36.349,97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DIVIDENDOS FIC AÇÕES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2.891.003,06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344.865,81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SMALL CAPS FIC AÇÕES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2.745.602,16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170.787,59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BOLSA AMERICANA MULTIMERC.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1.256.878,61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313.403,63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ALOCAÇÃO MACRO MULTIMERC.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1.464.412,90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175.819,99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MULTIGESTOR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31.072,32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063628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AÇÕES LIVRES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3.454.989,23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520.013,55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766593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CONSTRUÇÃO CIVIL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288.514,98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1423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MATRIZ DI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3.696.174,93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429.541,22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6455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ATIVA FIC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3.662.189,40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415.658,78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42545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GESTÃO ESTRATÉGICA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6.108.817,88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730.676,77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INFINITY LOTUS/VANQUISH CORAL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279.902,90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-2.168.143,44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-88,57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-989,61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INFINITY TIGER ALOCAÇÃO/VANQUISH FORTE ALOC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171.638,50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-3.352.735,24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-95,13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-1062,91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INSTITUC. BDR NÍVEL I AÇÕES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1.674.359,73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334.032,31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8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Total Aplicado Fundos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Previd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56.281.456,39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1.581.179,54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79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FLUXO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C/C: 15.636-1 (Desp. Adm.)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52.236,68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61.856,33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RF IRF-M 1 - C/C: 15.636-1 Tx Reserva Adm.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1.633.008,25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181.777,55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= F. Previd. + Desp. Adm.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57.966.701,32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99,98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1.824.813,42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Provisório - C/C  17.100-X - COMPREV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BFBFB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676524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Provisório - C/C  15.634-5 (BB PREV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 FL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9.423,52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Total de Recursos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57.976.124,84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59220"/>
              </p:ext>
            </p:extLst>
          </p:nvPr>
        </p:nvGraphicFramePr>
        <p:xfrm>
          <a:off x="430213" y="771525"/>
          <a:ext cx="8137525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Planilha" r:id="rId3" imgW="4267340" imgH="3047894" progId="Excel.Sheet.12">
                  <p:embed/>
                </p:oleObj>
              </mc:Choice>
              <mc:Fallback>
                <p:oleObj name="Planilha" r:id="rId3" imgW="4267340" imgH="3047894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771525"/>
                        <a:ext cx="8137525" cy="468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tângulo 2"/>
          <p:cNvSpPr>
            <a:spLocks noChangeArrowheads="1"/>
          </p:cNvSpPr>
          <p:nvPr/>
        </p:nvSpPr>
        <p:spPr bwMode="auto">
          <a:xfrm>
            <a:off x="1050925" y="115888"/>
            <a:ext cx="72009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 sz="2800" b="1" dirty="0">
                <a:latin typeface="Calibri" pitchFamily="34" charset="0"/>
              </a:rPr>
              <a:t>Extrato das Atividades do ITAQUI-PREV – </a:t>
            </a:r>
            <a:r>
              <a:rPr lang="pt-BR" altLang="pt-BR" sz="2800" b="1" dirty="0" smtClean="0">
                <a:latin typeface="Calibri" pitchFamily="34" charset="0"/>
              </a:rPr>
              <a:t>2023</a:t>
            </a:r>
            <a:endParaRPr lang="pt-BR" alt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755650" y="4365625"/>
            <a:ext cx="7488238" cy="2141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 smtClean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Recursos </a:t>
            </a: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disponíveis para Despesas Administrativas e Previdenciárias.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850227"/>
              </p:ext>
            </p:extLst>
          </p:nvPr>
        </p:nvGraphicFramePr>
        <p:xfrm>
          <a:off x="539750" y="936625"/>
          <a:ext cx="8120063" cy="491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8" name="Planilha" r:id="rId3" imgW="4057575" imgH="5153081" progId="Excel.Sheet.12">
                  <p:embed/>
                </p:oleObj>
              </mc:Choice>
              <mc:Fallback>
                <p:oleObj name="Planilha" r:id="rId3" imgW="4057575" imgH="5153081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36625"/>
                        <a:ext cx="8120063" cy="491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619250" y="47625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</a:t>
            </a:r>
            <a:r>
              <a:rPr lang="pt-BR" altLang="pt-BR" sz="2400" b="1" dirty="0" smtClean="0">
                <a:solidFill>
                  <a:srgbClr val="000000"/>
                </a:solidFill>
                <a:latin typeface="Verdana" pitchFamily="34" charset="0"/>
              </a:rPr>
              <a:t>mensais - 2023</a:t>
            </a:r>
            <a:endParaRPr lang="pt-BR" altLang="pt-BR" sz="24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197656"/>
              </p:ext>
            </p:extLst>
          </p:nvPr>
        </p:nvGraphicFramePr>
        <p:xfrm>
          <a:off x="539551" y="649015"/>
          <a:ext cx="8120063" cy="594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Planilha" r:id="rId3" imgW="4057575" imgH="4276848" progId="Excel.Sheet.12">
                  <p:embed/>
                </p:oleObj>
              </mc:Choice>
              <mc:Fallback>
                <p:oleObj name="Planilha" r:id="rId3" imgW="4057575" imgH="4276848" progId="Excel.Sheet.12">
                  <p:embed/>
                  <p:pic>
                    <p:nvPicPr>
                      <p:cNvPr id="717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1" y="649015"/>
                        <a:ext cx="8120063" cy="594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430932" y="18864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</a:t>
            </a:r>
            <a:r>
              <a:rPr lang="pt-BR" altLang="pt-BR" sz="2400" b="1" dirty="0" smtClean="0">
                <a:solidFill>
                  <a:srgbClr val="000000"/>
                </a:solidFill>
                <a:latin typeface="Verdana" pitchFamily="34" charset="0"/>
              </a:rPr>
              <a:t>mensais - 2023</a:t>
            </a:r>
            <a:endParaRPr lang="pt-BR" altLang="pt-BR" sz="24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95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197656"/>
              </p:ext>
            </p:extLst>
          </p:nvPr>
        </p:nvGraphicFramePr>
        <p:xfrm>
          <a:off x="539551" y="649015"/>
          <a:ext cx="8120063" cy="594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Planilha" r:id="rId3" imgW="4057575" imgH="4276848" progId="Excel.Sheet.12">
                  <p:embed/>
                </p:oleObj>
              </mc:Choice>
              <mc:Fallback>
                <p:oleObj name="Planilha" r:id="rId3" imgW="4057575" imgH="4276848" progId="Excel.Sheet.12">
                  <p:embed/>
                  <p:pic>
                    <p:nvPicPr>
                      <p:cNvPr id="717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1" y="649015"/>
                        <a:ext cx="8120063" cy="5948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430932" y="18864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</a:t>
            </a:r>
            <a:r>
              <a:rPr lang="pt-BR" altLang="pt-BR" sz="2400" b="1" dirty="0" smtClean="0">
                <a:solidFill>
                  <a:srgbClr val="000000"/>
                </a:solidFill>
                <a:latin typeface="Verdana" pitchFamily="34" charset="0"/>
              </a:rPr>
              <a:t>mensais - 2023</a:t>
            </a:r>
            <a:endParaRPr lang="pt-BR" altLang="pt-BR" sz="24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5807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88640"/>
            <a:ext cx="7858125" cy="584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Receitas - </a:t>
            </a:r>
            <a:r>
              <a:rPr lang="pt-BR" sz="32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2023</a:t>
            </a:r>
            <a:endParaRPr lang="pt-BR" sz="3200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  <p:graphicFrame>
        <p:nvGraphicFramePr>
          <p:cNvPr id="8195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035556"/>
              </p:ext>
            </p:extLst>
          </p:nvPr>
        </p:nvGraphicFramePr>
        <p:xfrm>
          <a:off x="357336" y="620688"/>
          <a:ext cx="8510588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Planilha" r:id="rId3" imgW="4372064" imgH="2819533" progId="Excel.Sheet.12">
                  <p:embed/>
                </p:oleObj>
              </mc:Choice>
              <mc:Fallback>
                <p:oleObj name="Planilha" r:id="rId3" imgW="4372064" imgH="2819533" progId="Excel.Sheet.12">
                  <p:embed/>
                  <p:pic>
                    <p:nvPicPr>
                      <p:cNvPr id="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36" y="620688"/>
                        <a:ext cx="8510588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50" y="571500"/>
            <a:ext cx="7715250" cy="20574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 charset="0"/>
              </a:rPr>
              <a:t>Despesas – </a:t>
            </a:r>
            <a:r>
              <a:rPr lang="pt-BR" sz="3200" kern="0" dirty="0" smtClean="0">
                <a:solidFill>
                  <a:srgbClr val="000000"/>
                </a:solidFill>
                <a:latin typeface="Verdana" pitchFamily="34" charset="0"/>
              </a:rPr>
              <a:t>2023</a:t>
            </a:r>
            <a:endParaRPr lang="pt-BR" sz="3200" kern="0" dirty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Previdenciárias  </a:t>
            </a: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 e Pensões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868363" y="3141663"/>
            <a:ext cx="7572375" cy="129779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Aposentadorias:................................R$ </a:t>
            </a:r>
            <a:r>
              <a:rPr lang="pt-BR" sz="20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2.326.759,93</a:t>
            </a:r>
            <a:endParaRPr lang="pt-BR" sz="2000" kern="0" dirty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Pensões:..........................................R$    </a:t>
            </a:r>
            <a:r>
              <a:rPr lang="pt-BR" sz="20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330.158,49</a:t>
            </a:r>
            <a:endParaRPr lang="pt-BR" sz="2000" kern="0" dirty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Total </a:t>
            </a:r>
            <a:r>
              <a:rPr lang="pt-BR" sz="20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 e Pensões</a:t>
            </a:r>
            <a:r>
              <a:rPr lang="pt-BR" sz="20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.....R</a:t>
            </a:r>
            <a:r>
              <a:rPr lang="pt-BR" sz="20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$ </a:t>
            </a:r>
            <a:r>
              <a:rPr lang="pt-BR" sz="20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2.656.918,42</a:t>
            </a:r>
            <a:endParaRPr lang="pt-BR" sz="20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7"/>
          <p:cNvSpPr/>
          <p:nvPr/>
        </p:nvSpPr>
        <p:spPr>
          <a:xfrm>
            <a:off x="755650" y="966788"/>
            <a:ext cx="7786688" cy="1623521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Aposentadorias:                                  61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concedidas no ano:    </a:t>
            </a: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2</a:t>
            </a:r>
            <a:endParaRPr lang="pt-BR" b="1" kern="0" dirty="0" smtClean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</a:t>
            </a: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Extintas </a:t>
            </a: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no ano:    </a:t>
            </a: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    -3</a:t>
            </a:r>
            <a:endParaRPr lang="pt-BR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Aposentadorias:                         60</a:t>
            </a:r>
            <a:endParaRPr lang="pt-BR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</p:txBody>
      </p:sp>
      <p:sp>
        <p:nvSpPr>
          <p:cNvPr id="3" name="Retângulo 7"/>
          <p:cNvSpPr/>
          <p:nvPr/>
        </p:nvSpPr>
        <p:spPr>
          <a:xfrm>
            <a:off x="755650" y="298450"/>
            <a:ext cx="7786688" cy="400050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e Pensões concedidas </a:t>
            </a:r>
            <a:r>
              <a:rPr lang="pt-BR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em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2023</a:t>
            </a:r>
            <a:endParaRPr lang="pt-BR" sz="2000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</p:txBody>
      </p:sp>
      <p:sp>
        <p:nvSpPr>
          <p:cNvPr id="4" name="Retângulo 7"/>
          <p:cNvSpPr/>
          <p:nvPr/>
        </p:nvSpPr>
        <p:spPr>
          <a:xfrm>
            <a:off x="755649" y="2951622"/>
            <a:ext cx="7786688" cy="1623521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wrap="square"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Pensões;                                            14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 concedidas no ano;               1 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 </a:t>
            </a: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Extintas </a:t>
            </a:r>
            <a:r>
              <a:rPr lang="pt-BR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no ano;     </a:t>
            </a: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             -1 </a:t>
            </a:r>
            <a:endParaRPr lang="pt-BR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Pensões;                                   14</a:t>
            </a:r>
          </a:p>
        </p:txBody>
      </p:sp>
      <p:sp>
        <p:nvSpPr>
          <p:cNvPr id="5" name="Retângulo 7"/>
          <p:cNvSpPr/>
          <p:nvPr/>
        </p:nvSpPr>
        <p:spPr>
          <a:xfrm>
            <a:off x="731985" y="4843431"/>
            <a:ext cx="7786687" cy="369332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Aposentados e Pensionistas;    74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98243"/>
              </p:ext>
            </p:extLst>
          </p:nvPr>
        </p:nvGraphicFramePr>
        <p:xfrm>
          <a:off x="1116013" y="692150"/>
          <a:ext cx="7388225" cy="555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Planilha" r:id="rId3" imgW="6915268" imgH="6019773" progId="Excel.Sheet.12">
                  <p:embed/>
                </p:oleObj>
              </mc:Choice>
              <mc:Fallback>
                <p:oleObj name="Planilha" r:id="rId3" imgW="6915268" imgH="6019773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692150"/>
                        <a:ext cx="7388225" cy="555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 rot="10800000" flipV="1">
            <a:off x="1209674" y="0"/>
            <a:ext cx="72009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– </a:t>
            </a:r>
            <a:r>
              <a:rPr lang="pt-BR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2023 </a:t>
            </a:r>
            <a:r>
              <a:rPr lang="pt-BR" b="1" kern="0" dirty="0">
                <a:solidFill>
                  <a:srgbClr val="000000"/>
                </a:solidFill>
                <a:latin typeface="Verdana" pitchFamily="34"/>
                <a:cs typeface="Arial"/>
              </a:rPr>
              <a:t>- Administrativas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ux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8154</TotalTime>
  <Words>741</Words>
  <Application>Microsoft Office PowerPoint</Application>
  <PresentationFormat>Apresentação na tela (4:3)</PresentationFormat>
  <Paragraphs>383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Constantia</vt:lpstr>
      <vt:lpstr>Times New Roman</vt:lpstr>
      <vt:lpstr>Verdana</vt:lpstr>
      <vt:lpstr>Wingdings</vt:lpstr>
      <vt:lpstr>Wingdings 2</vt:lpstr>
      <vt:lpstr>Fluxo</vt:lpstr>
      <vt:lpstr>Planilha do Microsoft Excel</vt:lpstr>
      <vt:lpstr>Planilha</vt:lpstr>
      <vt:lpstr>Prestação de contas  2023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Saldo  em 31/12/2023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Demonstrativo de 2012</dc:title>
  <dc:creator>User</dc:creator>
  <cp:lastModifiedBy>Aurio</cp:lastModifiedBy>
  <cp:revision>436</cp:revision>
  <cp:lastPrinted>2021-02-09T19:20:34Z</cp:lastPrinted>
  <dcterms:created xsi:type="dcterms:W3CDTF">2013-04-22T10:47:50Z</dcterms:created>
  <dcterms:modified xsi:type="dcterms:W3CDTF">2024-02-09T16:28:05Z</dcterms:modified>
</cp:coreProperties>
</file>