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7" r:id="rId3"/>
    <p:sldId id="270" r:id="rId4"/>
    <p:sldId id="277" r:id="rId5"/>
    <p:sldId id="280" r:id="rId6"/>
    <p:sldId id="259" r:id="rId7"/>
    <p:sldId id="261" r:id="rId8"/>
    <p:sldId id="271" r:id="rId9"/>
    <p:sldId id="268" r:id="rId10"/>
    <p:sldId id="269" r:id="rId11"/>
    <p:sldId id="279" r:id="rId12"/>
    <p:sldId id="264" r:id="rId13"/>
  </p:sldIdLst>
  <p:sldSz cx="9144000" cy="6858000" type="screen4x3"/>
  <p:notesSz cx="6797675" cy="987266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01" autoAdjust="0"/>
  </p:normalViewPr>
  <p:slideViewPr>
    <p:cSldViewPr>
      <p:cViewPr varScale="1">
        <p:scale>
          <a:sx n="103" d="100"/>
          <a:sy n="103" d="100"/>
        </p:scale>
        <p:origin x="1854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Espaço Reservado para Data 2"/>
          <p:cNvSpPr txBox="1"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Arial"/>
              </a:defRPr>
            </a:lvl1pPr>
          </a:lstStyle>
          <a:p>
            <a:pPr>
              <a:defRPr/>
            </a:pPr>
            <a:fld id="{B6F05EBE-1F09-4154-BC80-DCFA7C3DF3E1}" type="datetime1">
              <a:rPr lang="pt-BR"/>
              <a:pPr>
                <a:defRPr/>
              </a:pPr>
              <a:t>20/02/2025</a:t>
            </a:fld>
            <a:endParaRPr dirty="0"/>
          </a:p>
        </p:txBody>
      </p:sp>
      <p:sp>
        <p:nvSpPr>
          <p:cNvPr id="18436" name="Espaço Reservado para Imagem de Slid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Espaço Reservado para Anotações 4"/>
          <p:cNvSpPr txBox="1"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 txBox="1"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ço Reservado para Número de Slide 6"/>
          <p:cNvSpPr txBox="1"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57FCCF9E-8638-4115-B66A-330166883E5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74338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8"/>
          <p:cNvSpPr txBox="1">
            <a:spLocks noGrp="1"/>
          </p:cNvSpPr>
          <p:nvPr>
            <p:ph type="ctrTitle"/>
          </p:nvPr>
        </p:nvSpPr>
        <p:spPr>
          <a:xfrm>
            <a:off x="533396" y="1371600"/>
            <a:ext cx="7851651" cy="1828800"/>
          </a:xfrm>
        </p:spPr>
        <p:txBody>
          <a:bodyPr tIns="0" rIns="18288"/>
          <a:lstStyle>
            <a:lvl1pPr algn="r">
              <a:defRPr sz="5600" b="1">
                <a:solidFill>
                  <a:srgbClr val="4DE1EA"/>
                </a:solidFill>
                <a:effectLst>
                  <a:outerShdw dist="25402" dir="54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16"/>
          <p:cNvSpPr txBox="1">
            <a:spLocks noGrp="1"/>
          </p:cNvSpPr>
          <p:nvPr>
            <p:ph type="subTitle" idx="1"/>
          </p:nvPr>
        </p:nvSpPr>
        <p:spPr>
          <a:xfrm>
            <a:off x="533396" y="3228536"/>
            <a:ext cx="7854696" cy="1752603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29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Rodapé 18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Número de Slide 26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7CB88845-7C79-4DA1-8796-350DBCE405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8193543"/>
      </p:ext>
    </p:extLst>
  </p:cSld>
  <p:clrMapOvr>
    <a:masterClrMapping/>
  </p:clrMapOvr>
  <p:transition/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569B9-D175-4851-B593-E5D516B695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37882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 txBox="1"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5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 txBox="1">
            <a:spLocks noGrp="1"/>
          </p:cNvSpPr>
          <p:nvPr>
            <p:ph type="body" orient="vert" idx="1"/>
          </p:nvPr>
        </p:nvSpPr>
        <p:spPr>
          <a:xfrm>
            <a:off x="457200" y="914400"/>
            <a:ext cx="6019796" cy="521175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79D0A-81F7-4594-8078-79B19FC234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0045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4484F-3F67-45B2-8E59-823B0F2B2E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377673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</p:spPr>
        <p:txBody>
          <a:bodyPr tIns="0"/>
          <a:lstStyle>
            <a:lvl1pPr>
              <a:defRPr sz="5600" b="1">
                <a:solidFill>
                  <a:srgbClr val="4CE4AD"/>
                </a:solidFill>
                <a:effectLst>
                  <a:outerShdw dist="25402" dir="54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1"/>
          </p:nvPr>
        </p:nvSpPr>
        <p:spPr>
          <a:xfrm>
            <a:off x="530352" y="2704667"/>
            <a:ext cx="7772400" cy="1509710"/>
          </a:xfrm>
        </p:spPr>
        <p:txBody>
          <a:bodyPr lIns="45720" rIns="45720"/>
          <a:lstStyle>
            <a:lvl1pPr marL="0" indent="0">
              <a:spcBef>
                <a:spcPts val="500"/>
              </a:spcBef>
              <a:buNone/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Rodapé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Número de Slide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26FD8E83-9EA5-4402-BBA6-7DB1A9D90C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34286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 txBox="1">
            <a:spLocks noGrp="1"/>
          </p:cNvSpPr>
          <p:nvPr>
            <p:ph idx="1"/>
          </p:nvPr>
        </p:nvSpPr>
        <p:spPr>
          <a:xfrm>
            <a:off x="457200" y="1920084"/>
            <a:ext cx="4038603" cy="44348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 txBox="1">
            <a:spLocks noGrp="1"/>
          </p:cNvSpPr>
          <p:nvPr>
            <p:ph idx="2"/>
          </p:nvPr>
        </p:nvSpPr>
        <p:spPr>
          <a:xfrm>
            <a:off x="4648196" y="1920084"/>
            <a:ext cx="4038603" cy="44348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17228-FFA1-4D0E-828D-42ED9511AE3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365713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1"/>
          </p:nvPr>
        </p:nvSpPr>
        <p:spPr>
          <a:xfrm>
            <a:off x="457200" y="1855244"/>
            <a:ext cx="4040184" cy="659355"/>
          </a:xfrm>
        </p:spPr>
        <p:txBody>
          <a:bodyPr lIns="45720" tIns="0" rIns="45720" bIns="0" anchor="ctr"/>
          <a:lstStyle>
            <a:lvl1pPr marL="0" indent="0">
              <a:buNone/>
              <a:defRPr sz="2400" b="1">
                <a:solidFill>
                  <a:srgbClr val="04617B"/>
                </a:solidFill>
              </a:defRPr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Texto 3"/>
          <p:cNvSpPr txBox="1">
            <a:spLocks noGrp="1"/>
          </p:cNvSpPr>
          <p:nvPr>
            <p:ph type="body" idx="3"/>
          </p:nvPr>
        </p:nvSpPr>
        <p:spPr>
          <a:xfrm>
            <a:off x="4645023" y="1859752"/>
            <a:ext cx="4041776" cy="654847"/>
          </a:xfrm>
        </p:spPr>
        <p:txBody>
          <a:bodyPr lIns="45720" tIns="0" rIns="45720" bIns="0" anchor="ctr"/>
          <a:lstStyle>
            <a:lvl1pPr marL="0" indent="0">
              <a:buNone/>
              <a:defRPr sz="2400" b="1">
                <a:solidFill>
                  <a:srgbClr val="04617B"/>
                </a:solidFill>
              </a:defRPr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Conteúdo 4"/>
          <p:cNvSpPr txBox="1">
            <a:spLocks noGrp="1"/>
          </p:cNvSpPr>
          <p:nvPr>
            <p:ph idx="2"/>
          </p:nvPr>
        </p:nvSpPr>
        <p:spPr>
          <a:xfrm>
            <a:off x="457200" y="2514600"/>
            <a:ext cx="4040184" cy="3845719"/>
          </a:xfrm>
        </p:spPr>
        <p:txBody>
          <a:bodyPr tIns="0"/>
          <a:lstStyle>
            <a:lvl1pPr>
              <a:spcBef>
                <a:spcPts val="500"/>
              </a:spcBef>
              <a:defRPr sz="22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Conteúdo 5"/>
          <p:cNvSpPr txBox="1">
            <a:spLocks noGrp="1"/>
          </p:cNvSpPr>
          <p:nvPr>
            <p:ph idx="4"/>
          </p:nvPr>
        </p:nvSpPr>
        <p:spPr>
          <a:xfrm>
            <a:off x="4645023" y="2514600"/>
            <a:ext cx="4041776" cy="3845719"/>
          </a:xfrm>
        </p:spPr>
        <p:txBody>
          <a:bodyPr tIns="0"/>
          <a:lstStyle>
            <a:lvl1pPr>
              <a:spcBef>
                <a:spcPts val="500"/>
              </a:spcBef>
              <a:defRPr sz="22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A4AA9-0C21-423E-A893-B7C03CC89D2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65689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305796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DA37C-C863-498E-A77D-1AC0462264B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7629239"/>
      </p:ext>
    </p:extLst>
  </p:cSld>
  <p:clrMapOvr>
    <a:masterClrMapping/>
  </p:clrMapOvr>
  <p:transition/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BE8D0-6D2D-4644-B3B3-244CEA1C95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8290044"/>
      </p:ext>
    </p:extLst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2743200" cy="1162046"/>
          </a:xfrm>
        </p:spPr>
        <p:txBody>
          <a:bodyPr/>
          <a:lstStyle>
            <a:lvl1pPr>
              <a:defRPr sz="2600"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2"/>
          </p:nvPr>
        </p:nvSpPr>
        <p:spPr>
          <a:xfrm>
            <a:off x="685800" y="1676396"/>
            <a:ext cx="2743200" cy="4572000"/>
          </a:xfrm>
        </p:spPr>
        <p:txBody>
          <a:bodyPr lIns="18288" rIns="18288"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 txBox="1">
            <a:spLocks noGrp="1"/>
          </p:cNvSpPr>
          <p:nvPr>
            <p:ph idx="1"/>
          </p:nvPr>
        </p:nvSpPr>
        <p:spPr>
          <a:xfrm>
            <a:off x="3575047" y="1676396"/>
            <a:ext cx="5111752" cy="4572000"/>
          </a:xfrm>
        </p:spPr>
        <p:txBody>
          <a:bodyPr tIns="0"/>
          <a:lstStyle>
            <a:lvl1pPr>
              <a:spcBef>
                <a:spcPts val="700"/>
              </a:spcBef>
              <a:defRPr sz="2800"/>
            </a:lvl1pPr>
            <a:lvl2pPr>
              <a:defRPr sz="2600"/>
            </a:lvl2pPr>
            <a:lvl3pPr>
              <a:spcBef>
                <a:spcPts val="600"/>
              </a:spcBef>
              <a:defRPr sz="2400"/>
            </a:lvl3pPr>
            <a:lvl4pPr>
              <a:defRPr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9C06A-A83B-4D2F-A1C4-2646FD7C05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382095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com Único Canto Aparado e Arredondado 8"/>
          <p:cNvSpPr>
            <a:spLocks/>
          </p:cNvSpPr>
          <p:nvPr/>
        </p:nvSpPr>
        <p:spPr bwMode="auto">
          <a:xfrm rot="420008" flipV="1">
            <a:off x="3165475" y="1108075"/>
            <a:ext cx="5257800" cy="4114800"/>
          </a:xfrm>
          <a:custGeom>
            <a:avLst/>
            <a:gdLst>
              <a:gd name="T0" fmla="*/ 2628900 w 5257800"/>
              <a:gd name="T1" fmla="*/ 0 h 4114800"/>
              <a:gd name="T2" fmla="*/ 5257800 w 5257800"/>
              <a:gd name="T3" fmla="*/ 2057400 h 4114800"/>
              <a:gd name="T4" fmla="*/ 2628900 w 5257800"/>
              <a:gd name="T5" fmla="*/ 4114800 h 4114800"/>
              <a:gd name="T6" fmla="*/ 0 w 5257800"/>
              <a:gd name="T7" fmla="*/ 2057400 h 411480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0 w 5257800"/>
              <a:gd name="T13" fmla="*/ 0 h 4114800"/>
              <a:gd name="T14" fmla="*/ 5182787 w 5257800"/>
              <a:gd name="T15" fmla="*/ 4114800 h 4114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2">
            <a:solidFill>
              <a:srgbClr val="C0C0C0"/>
            </a:solidFill>
            <a:prstDash val="solid"/>
            <a:round/>
            <a:headEnd/>
            <a:tailEnd/>
          </a:ln>
          <a:effectLst>
            <a:outerShdw dist="38499" dir="7499967" algn="tl" rotWithShape="0">
              <a:srgbClr val="000000">
                <a:alpha val="25000"/>
              </a:srgbClr>
            </a:outerShdw>
          </a:effectLst>
        </p:spPr>
        <p:txBody>
          <a:bodyPr anchor="ctr" anchorCtr="1"/>
          <a:lstStyle/>
          <a:p>
            <a:endParaRPr lang="pt-BR"/>
          </a:p>
        </p:txBody>
      </p:sp>
      <p:sp>
        <p:nvSpPr>
          <p:cNvPr id="7" name="Triângulo retângulo 11"/>
          <p:cNvSpPr>
            <a:spLocks/>
          </p:cNvSpPr>
          <p:nvPr/>
        </p:nvSpPr>
        <p:spPr bwMode="auto">
          <a:xfrm rot="420008" flipV="1">
            <a:off x="8004175" y="5359400"/>
            <a:ext cx="155575" cy="155575"/>
          </a:xfrm>
          <a:custGeom>
            <a:avLst/>
            <a:gdLst>
              <a:gd name="T0" fmla="*/ 77788 w 155575"/>
              <a:gd name="T1" fmla="*/ 0 h 155575"/>
              <a:gd name="T2" fmla="*/ 155575 w 155575"/>
              <a:gd name="T3" fmla="*/ 77788 h 155575"/>
              <a:gd name="T4" fmla="*/ 77788 w 155575"/>
              <a:gd name="T5" fmla="*/ 155575 h 155575"/>
              <a:gd name="T6" fmla="*/ 0 w 155575"/>
              <a:gd name="T7" fmla="*/ 77788 h 155575"/>
              <a:gd name="T8" fmla="*/ 0 w 155575"/>
              <a:gd name="T9" fmla="*/ 0 h 155575"/>
              <a:gd name="T10" fmla="*/ 0 w 155575"/>
              <a:gd name="T11" fmla="*/ 155575 h 155575"/>
              <a:gd name="T12" fmla="*/ 155575 w 155575"/>
              <a:gd name="T13" fmla="*/ 155575 h 155575"/>
              <a:gd name="T14" fmla="*/ 77788 w 155575"/>
              <a:gd name="T15" fmla="*/ 77788 h 155575"/>
              <a:gd name="T16" fmla="*/ 17694720 60000 65536"/>
              <a:gd name="T17" fmla="*/ 0 60000 65536"/>
              <a:gd name="T18" fmla="*/ 5898240 60000 65536"/>
              <a:gd name="T19" fmla="*/ 11796480 60000 65536"/>
              <a:gd name="T20" fmla="*/ 17694720 60000 65536"/>
              <a:gd name="T21" fmla="*/ 5898240 60000 65536"/>
              <a:gd name="T22" fmla="*/ 5898240 60000 65536"/>
              <a:gd name="T23" fmla="*/ 0 60000 65536"/>
              <a:gd name="T24" fmla="*/ 12965 w 155575"/>
              <a:gd name="T25" fmla="*/ 90752 h 155575"/>
              <a:gd name="T26" fmla="*/ 90752 w 155575"/>
              <a:gd name="T27" fmla="*/ 142610 h 15557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5575" h="155575">
                <a:moveTo>
                  <a:pt x="0" y="155575"/>
                </a:moveTo>
                <a:lnTo>
                  <a:pt x="0" y="0"/>
                </a:lnTo>
                <a:lnTo>
                  <a:pt x="155575" y="155575"/>
                </a:lnTo>
                <a:lnTo>
                  <a:pt x="0" y="155575"/>
                </a:lnTo>
                <a:close/>
              </a:path>
            </a:pathLst>
          </a:custGeom>
          <a:solidFill>
            <a:srgbClr val="FFFFFF"/>
          </a:solidFill>
          <a:ln w="12701">
            <a:solidFill>
              <a:srgbClr val="FFFFFF"/>
            </a:solidFill>
            <a:prstDash val="solid"/>
            <a:bevel/>
            <a:headEnd/>
            <a:tailEnd/>
          </a:ln>
          <a:effectLst>
            <a:outerShdw dist="6348" dir="12898457" algn="tl" rotWithShape="0">
              <a:srgbClr val="000000">
                <a:alpha val="46999"/>
              </a:srgbClr>
            </a:outerShdw>
          </a:effectLst>
        </p:spPr>
        <p:txBody>
          <a:bodyPr anchor="ctr" anchorCtr="1"/>
          <a:lstStyle/>
          <a:p>
            <a:endParaRPr lang="pt-BR"/>
          </a:p>
        </p:txBody>
      </p:sp>
      <p:sp>
        <p:nvSpPr>
          <p:cNvPr id="8" name="Forma livre 13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/>
            <a:gdLst>
              <a:gd name="T0" fmla="*/ 2147483647 w 5772"/>
              <a:gd name="T1" fmla="*/ 0 h 656"/>
              <a:gd name="T2" fmla="*/ 2147483647 w 5772"/>
              <a:gd name="T3" fmla="*/ 2147483647 h 656"/>
              <a:gd name="T4" fmla="*/ 2147483647 w 5772"/>
              <a:gd name="T5" fmla="*/ 2147483647 h 656"/>
              <a:gd name="T6" fmla="*/ 0 w 5772"/>
              <a:gd name="T7" fmla="*/ 2147483647 h 656"/>
              <a:gd name="T8" fmla="*/ 2147483647 w 5772"/>
              <a:gd name="T9" fmla="*/ 2147483647 h 656"/>
              <a:gd name="T10" fmla="*/ 2147483647 w 5772"/>
              <a:gd name="T11" fmla="*/ 0 h 656"/>
              <a:gd name="T12" fmla="*/ 2147483647 w 5772"/>
              <a:gd name="T13" fmla="*/ 2147483647 h 656"/>
              <a:gd name="T14" fmla="*/ 2147483647 w 5772"/>
              <a:gd name="T15" fmla="*/ 2147483647 h 656"/>
              <a:gd name="T16" fmla="*/ 2147483647 w 5772"/>
              <a:gd name="T17" fmla="*/ 2147483647 h 656"/>
              <a:gd name="T18" fmla="*/ 2147483647 w 5772"/>
              <a:gd name="T19" fmla="*/ 2147483647 h 656"/>
              <a:gd name="T20" fmla="*/ 2147483647 w 5772"/>
              <a:gd name="T21" fmla="*/ 2147483647 h 656"/>
              <a:gd name="T22" fmla="*/ 0 w 5772"/>
              <a:gd name="T23" fmla="*/ 2147483647 h 656"/>
              <a:gd name="T24" fmla="*/ 2147483647 w 5772"/>
              <a:gd name="T25" fmla="*/ 2147483647 h 656"/>
              <a:gd name="T26" fmla="*/ 17694720 60000 65536"/>
              <a:gd name="T27" fmla="*/ 0 60000 65536"/>
              <a:gd name="T28" fmla="*/ 5898240 60000 65536"/>
              <a:gd name="T29" fmla="*/ 1179648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772"/>
              <a:gd name="T40" fmla="*/ 0 h 656"/>
              <a:gd name="T41" fmla="*/ 5772 w 5772"/>
              <a:gd name="T42" fmla="*/ 656 h 65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" name="Forma livre 14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/>
            <a:gdLst>
              <a:gd name="T0" fmla="*/ 2147483647 w 3000"/>
              <a:gd name="T1" fmla="*/ 0 h 595"/>
              <a:gd name="T2" fmla="*/ 2147483647 w 3000"/>
              <a:gd name="T3" fmla="*/ 2147483647 h 595"/>
              <a:gd name="T4" fmla="*/ 2147483647 w 3000"/>
              <a:gd name="T5" fmla="*/ 2147483647 h 595"/>
              <a:gd name="T6" fmla="*/ 0 w 3000"/>
              <a:gd name="T7" fmla="*/ 2147483647 h 595"/>
              <a:gd name="T8" fmla="*/ 0 w 3000"/>
              <a:gd name="T9" fmla="*/ 0 h 595"/>
              <a:gd name="T10" fmla="*/ 2147483647 w 3000"/>
              <a:gd name="T11" fmla="*/ 2147483647 h 595"/>
              <a:gd name="T12" fmla="*/ 2147483647 w 3000"/>
              <a:gd name="T13" fmla="*/ 2147483647 h 595"/>
              <a:gd name="T14" fmla="*/ 2147483647 w 3000"/>
              <a:gd name="T15" fmla="*/ 2147483647 h 595"/>
              <a:gd name="T16" fmla="*/ 0 w 3000"/>
              <a:gd name="T17" fmla="*/ 0 h 595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000"/>
              <a:gd name="T28" fmla="*/ 0 h 595"/>
              <a:gd name="T29" fmla="*/ 3000 w 3000"/>
              <a:gd name="T30" fmla="*/ 595 h 59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100000">
                <a:srgbClr val="009BE5">
                  <a:alpha val="45000"/>
                </a:srgbClr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609603" y="1176997"/>
            <a:ext cx="2212848" cy="1582625"/>
          </a:xfrm>
        </p:spPr>
        <p:txBody>
          <a:bodyPr lIns="45720" rIns="45720" bIns="45720"/>
          <a:lstStyle>
            <a:lvl1pPr>
              <a:defRPr sz="2000" b="1"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5" name="Espaço Reservado para Texto 3"/>
          <p:cNvSpPr txBox="1">
            <a:spLocks noGrp="1"/>
          </p:cNvSpPr>
          <p:nvPr>
            <p:ph type="body" idx="2"/>
          </p:nvPr>
        </p:nvSpPr>
        <p:spPr>
          <a:xfrm>
            <a:off x="609603" y="2828787"/>
            <a:ext cx="2209803" cy="2179316"/>
          </a:xfrm>
        </p:spPr>
        <p:txBody>
          <a:bodyPr lIns="64008" rIns="45720"/>
          <a:lstStyle>
            <a:lvl1pPr marL="0" indent="0">
              <a:spcBef>
                <a:spcPts val="250"/>
              </a:spcBef>
              <a:buNone/>
              <a:defRPr sz="1300"/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9" name="Espaço Reservado para Imagem 2"/>
          <p:cNvSpPr txBox="1">
            <a:spLocks noGrp="1"/>
          </p:cNvSpPr>
          <p:nvPr>
            <p:ph type="pic" idx="1"/>
          </p:nvPr>
        </p:nvSpPr>
        <p:spPr>
          <a:xfrm rot="419990">
            <a:off x="3485793" y="1199519"/>
            <a:ext cx="4617720" cy="3931920"/>
          </a:xfrm>
          <a:solidFill>
            <a:srgbClr val="DBF5F9"/>
          </a:solidFill>
          <a:ln w="2999">
            <a:solidFill>
              <a:srgbClr val="C0C0C0"/>
            </a:solidFill>
            <a:prstDash val="solid"/>
            <a:round/>
          </a:ln>
        </p:spPr>
        <p:txBody>
          <a:bodyPr/>
          <a:lstStyle>
            <a:lvl1pPr marL="0" indent="0">
              <a:spcBef>
                <a:spcPts val="800"/>
              </a:spcBef>
              <a:buNone/>
              <a:defRPr sz="3200"/>
            </a:lvl1pPr>
          </a:lstStyle>
          <a:p>
            <a:pPr lvl="0"/>
            <a:r>
              <a:rPr lang="pt-BR" noProof="0" dirty="0"/>
              <a:t>Clique no ícone para adicionar uma imagem</a:t>
            </a:r>
            <a:endParaRPr lang="en-US" noProof="0" dirty="0"/>
          </a:p>
        </p:txBody>
      </p:sp>
      <p:sp>
        <p:nvSpPr>
          <p:cNvPr id="11" name="Espaço Reservado para Data 4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2" name="Espaço Reservado para Rodapé 5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3" name="Espaço Reservado para Número de Slide 6"/>
          <p:cNvSpPr txBox="1"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>
                <a:solidFill>
                  <a:srgbClr val="045C75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AFE02AB9-E933-403E-8900-6C488D8E1C0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922272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orma livre 6"/>
          <p:cNvSpPr>
            <a:spLocks/>
          </p:cNvSpPr>
          <p:nvPr/>
        </p:nvSpPr>
        <p:spPr bwMode="auto">
          <a:xfrm>
            <a:off x="-9525" y="-6350"/>
            <a:ext cx="9163050" cy="1041400"/>
          </a:xfrm>
          <a:custGeom>
            <a:avLst/>
            <a:gdLst>
              <a:gd name="T0" fmla="*/ 2147483647 w 5772"/>
              <a:gd name="T1" fmla="*/ 0 h 656"/>
              <a:gd name="T2" fmla="*/ 2147483647 w 5772"/>
              <a:gd name="T3" fmla="*/ 2147483647 h 656"/>
              <a:gd name="T4" fmla="*/ 2147483647 w 5772"/>
              <a:gd name="T5" fmla="*/ 2147483647 h 656"/>
              <a:gd name="T6" fmla="*/ 0 w 5772"/>
              <a:gd name="T7" fmla="*/ 2147483647 h 656"/>
              <a:gd name="T8" fmla="*/ 2147483647 w 5772"/>
              <a:gd name="T9" fmla="*/ 2147483647 h 656"/>
              <a:gd name="T10" fmla="*/ 2147483647 w 5772"/>
              <a:gd name="T11" fmla="*/ 0 h 656"/>
              <a:gd name="T12" fmla="*/ 2147483647 w 5772"/>
              <a:gd name="T13" fmla="*/ 2147483647 h 656"/>
              <a:gd name="T14" fmla="*/ 2147483647 w 5772"/>
              <a:gd name="T15" fmla="*/ 2147483647 h 656"/>
              <a:gd name="T16" fmla="*/ 2147483647 w 5772"/>
              <a:gd name="T17" fmla="*/ 2147483647 h 656"/>
              <a:gd name="T18" fmla="*/ 2147483647 w 5772"/>
              <a:gd name="T19" fmla="*/ 2147483647 h 656"/>
              <a:gd name="T20" fmla="*/ 2147483647 w 5772"/>
              <a:gd name="T21" fmla="*/ 2147483647 h 656"/>
              <a:gd name="T22" fmla="*/ 0 w 5772"/>
              <a:gd name="T23" fmla="*/ 2147483647 h 656"/>
              <a:gd name="T24" fmla="*/ 2147483647 w 5772"/>
              <a:gd name="T25" fmla="*/ 2147483647 h 656"/>
              <a:gd name="T26" fmla="*/ 17694720 60000 65536"/>
              <a:gd name="T27" fmla="*/ 0 60000 65536"/>
              <a:gd name="T28" fmla="*/ 5898240 60000 65536"/>
              <a:gd name="T29" fmla="*/ 1179648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772"/>
              <a:gd name="T40" fmla="*/ 0 h 656"/>
              <a:gd name="T41" fmla="*/ 5772 w 5772"/>
              <a:gd name="T42" fmla="*/ 656 h 65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7" name="Forma livre 7"/>
          <p:cNvSpPr>
            <a:spLocks/>
          </p:cNvSpPr>
          <p:nvPr/>
        </p:nvSpPr>
        <p:spPr bwMode="auto">
          <a:xfrm>
            <a:off x="4381500" y="-6350"/>
            <a:ext cx="4762500" cy="638175"/>
          </a:xfrm>
          <a:custGeom>
            <a:avLst/>
            <a:gdLst>
              <a:gd name="T0" fmla="*/ 2147483647 w 3000"/>
              <a:gd name="T1" fmla="*/ 0 h 595"/>
              <a:gd name="T2" fmla="*/ 2147483647 w 3000"/>
              <a:gd name="T3" fmla="*/ 2147483647 h 595"/>
              <a:gd name="T4" fmla="*/ 2147483647 w 3000"/>
              <a:gd name="T5" fmla="*/ 2147483647 h 595"/>
              <a:gd name="T6" fmla="*/ 0 w 3000"/>
              <a:gd name="T7" fmla="*/ 2147483647 h 595"/>
              <a:gd name="T8" fmla="*/ 0 w 3000"/>
              <a:gd name="T9" fmla="*/ 0 h 595"/>
              <a:gd name="T10" fmla="*/ 2147483647 w 3000"/>
              <a:gd name="T11" fmla="*/ 2147483647 h 595"/>
              <a:gd name="T12" fmla="*/ 2147483647 w 3000"/>
              <a:gd name="T13" fmla="*/ 2147483647 h 595"/>
              <a:gd name="T14" fmla="*/ 2147483647 w 3000"/>
              <a:gd name="T15" fmla="*/ 2147483647 h 595"/>
              <a:gd name="T16" fmla="*/ 0 w 3000"/>
              <a:gd name="T17" fmla="*/ 0 h 595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000"/>
              <a:gd name="T28" fmla="*/ 0 h 595"/>
              <a:gd name="T29" fmla="*/ 3000 w 3000"/>
              <a:gd name="T30" fmla="*/ 595 h 59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100000">
                <a:srgbClr val="009BE5">
                  <a:alpha val="45000"/>
                </a:srgbClr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8" name="Espaço Reservado para Título 8"/>
          <p:cNvSpPr txBox="1"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  <a:endParaRPr lang="en-US" altLang="pt-BR"/>
          </a:p>
        </p:txBody>
      </p:sp>
      <p:sp>
        <p:nvSpPr>
          <p:cNvPr id="1029" name="Espaço Reservado para Texto 29"/>
          <p:cNvSpPr txBox="1"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  <p:sp>
        <p:nvSpPr>
          <p:cNvPr id="6" name="Espaço Reservado para Data 9"/>
          <p:cNvSpPr txBox="1"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45C75"/>
                </a:solidFill>
                <a:uFillTx/>
                <a:latin typeface="Constanti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ço Reservado para Rodapé 21"/>
          <p:cNvSpPr txBox="1"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45C75"/>
                </a:solidFill>
                <a:uFillTx/>
                <a:latin typeface="Constanti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" name="Espaço Reservado para Número de Slide 17"/>
          <p:cNvSpPr txBox="1"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08317DD6-D78D-4C67-9579-5A1BDAF5A67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grpSp>
        <p:nvGrpSpPr>
          <p:cNvPr id="1033" name="Gru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10" y="202411"/>
            <a:chExt cx="9180538" cy="649224"/>
          </a:xfrm>
        </p:grpSpPr>
        <p:sp>
          <p:nvSpPr>
            <p:cNvPr id="1034" name="Forma livre 11"/>
            <p:cNvSpPr>
              <a:spLocks/>
            </p:cNvSpPr>
            <p:nvPr/>
          </p:nvSpPr>
          <p:spPr bwMode="auto">
            <a:xfrm rot="-164308">
              <a:off x="-19010" y="202411"/>
              <a:ext cx="9163075" cy="649224"/>
            </a:xfrm>
            <a:custGeom>
              <a:avLst/>
              <a:gdLst>
                <a:gd name="T0" fmla="*/ 2147483647 w 5772"/>
                <a:gd name="T1" fmla="*/ 0 h 1055"/>
                <a:gd name="T2" fmla="*/ 2147483647 w 5772"/>
                <a:gd name="T3" fmla="*/ 2147483647 h 1055"/>
                <a:gd name="T4" fmla="*/ 2147483647 w 5772"/>
                <a:gd name="T5" fmla="*/ 2147483647 h 1055"/>
                <a:gd name="T6" fmla="*/ 0 w 5772"/>
                <a:gd name="T7" fmla="*/ 2147483647 h 1055"/>
                <a:gd name="T8" fmla="*/ 0 w 5772"/>
                <a:gd name="T9" fmla="*/ 2147483647 h 1055"/>
                <a:gd name="T10" fmla="*/ 2147483647 w 5772"/>
                <a:gd name="T11" fmla="*/ 2147483647 h 1055"/>
                <a:gd name="T12" fmla="*/ 2147483647 w 5772"/>
                <a:gd name="T13" fmla="*/ 2147483647 h 1055"/>
                <a:gd name="T14" fmla="*/ 2147483647 w 5772"/>
                <a:gd name="T15" fmla="*/ 0 h 1055"/>
                <a:gd name="T16" fmla="*/ 17694720 60000 65536"/>
                <a:gd name="T17" fmla="*/ 0 60000 65536"/>
                <a:gd name="T18" fmla="*/ 5898240 60000 65536"/>
                <a:gd name="T19" fmla="*/ 1179648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72"/>
                <a:gd name="T25" fmla="*/ 0 h 1055"/>
                <a:gd name="T26" fmla="*/ 5772 w 5772"/>
                <a:gd name="T27" fmla="*/ 1055 h 105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9">
              <a:solidFill>
                <a:srgbClr val="008ABF">
                  <a:alpha val="56078"/>
                </a:srgb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5" name="Forma livre 12"/>
            <p:cNvSpPr>
              <a:spLocks/>
            </p:cNvSpPr>
            <p:nvPr/>
          </p:nvSpPr>
          <p:spPr bwMode="auto">
            <a:xfrm rot="-164308">
              <a:off x="-14248" y="275608"/>
              <a:ext cx="9175776" cy="529882"/>
            </a:xfrm>
            <a:custGeom>
              <a:avLst/>
              <a:gdLst>
                <a:gd name="T0" fmla="*/ 2147483647 w 5766"/>
                <a:gd name="T1" fmla="*/ 0 h 854"/>
                <a:gd name="T2" fmla="*/ 2147483647 w 5766"/>
                <a:gd name="T3" fmla="*/ 2147483647 h 854"/>
                <a:gd name="T4" fmla="*/ 2147483647 w 5766"/>
                <a:gd name="T5" fmla="*/ 2147483647 h 854"/>
                <a:gd name="T6" fmla="*/ 0 w 5766"/>
                <a:gd name="T7" fmla="*/ 2147483647 h 854"/>
                <a:gd name="T8" fmla="*/ 0 w 5766"/>
                <a:gd name="T9" fmla="*/ 2147483647 h 854"/>
                <a:gd name="T10" fmla="*/ 2147483647 w 5766"/>
                <a:gd name="T11" fmla="*/ 2147483647 h 854"/>
                <a:gd name="T12" fmla="*/ 2147483647 w 5766"/>
                <a:gd name="T13" fmla="*/ 2147483647 h 854"/>
                <a:gd name="T14" fmla="*/ 2147483647 w 5766"/>
                <a:gd name="T15" fmla="*/ 0 h 854"/>
                <a:gd name="T16" fmla="*/ 17694720 60000 65536"/>
                <a:gd name="T17" fmla="*/ 0 60000 65536"/>
                <a:gd name="T18" fmla="*/ 5898240 60000 65536"/>
                <a:gd name="T19" fmla="*/ 1179648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6"/>
                <a:gd name="T25" fmla="*/ 0 h 854"/>
                <a:gd name="T26" fmla="*/ 5766 w 5766"/>
                <a:gd name="T27" fmla="*/ 854 h 85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8">
              <a:solidFill>
                <a:srgbClr val="009DD9">
                  <a:alpha val="56078"/>
                </a:srgb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79" r:id="rId2"/>
    <p:sldLayoutId id="2147484288" r:id="rId3"/>
    <p:sldLayoutId id="2147484280" r:id="rId4"/>
    <p:sldLayoutId id="2147484281" r:id="rId5"/>
    <p:sldLayoutId id="2147484282" r:id="rId6"/>
    <p:sldLayoutId id="2147484283" r:id="rId7"/>
    <p:sldLayoutId id="2147484284" r:id="rId8"/>
    <p:sldLayoutId id="2147484289" r:id="rId9"/>
    <p:sldLayoutId id="2147484285" r:id="rId10"/>
    <p:sldLayoutId id="2147484286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lang="pt-BR" sz="5000" kern="1200">
          <a:solidFill>
            <a:srgbClr val="04617B"/>
          </a:solidFill>
          <a:latin typeface="Calibri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5pPr>
      <a:lvl6pPr marL="457200" algn="l" rtl="0" eaLnBrk="0" fontAlgn="base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6pPr>
      <a:lvl7pPr marL="914400" algn="l" rtl="0" eaLnBrk="0" fontAlgn="base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7pPr>
      <a:lvl8pPr marL="1371600" algn="l" rtl="0" eaLnBrk="0" fontAlgn="base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8pPr>
      <a:lvl9pPr marL="1828800" algn="l" rtl="0" eaLnBrk="0" fontAlgn="base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lang="pt-BR" sz="2600" kern="1200">
          <a:solidFill>
            <a:srgbClr val="000000"/>
          </a:solidFill>
          <a:latin typeface="Constantia"/>
        </a:defRPr>
      </a:lvl1pPr>
      <a:lvl2pPr marL="639763" lvl="1" indent="-246063" algn="l" rtl="0" eaLnBrk="0" fontAlgn="base" hangingPunct="0">
        <a:spcBef>
          <a:spcPts val="600"/>
        </a:spcBef>
        <a:spcAft>
          <a:spcPct val="0"/>
        </a:spcAft>
        <a:buClr>
          <a:srgbClr val="0F6FC6"/>
        </a:buClr>
        <a:buSzPct val="85000"/>
        <a:buFont typeface="Wingdings 2" pitchFamily="18" charset="2"/>
        <a:buChar char=""/>
        <a:defRPr lang="pt-BR" sz="2400" kern="1200">
          <a:solidFill>
            <a:srgbClr val="000000"/>
          </a:solidFill>
          <a:latin typeface="Constantia"/>
        </a:defRPr>
      </a:lvl2pPr>
      <a:lvl3pPr marL="914400" lvl="2" indent="-246063" algn="l" rtl="0" eaLnBrk="0" fontAlgn="base" hangingPunct="0">
        <a:spcBef>
          <a:spcPts val="500"/>
        </a:spcBef>
        <a:spcAft>
          <a:spcPct val="0"/>
        </a:spcAft>
        <a:buClr>
          <a:srgbClr val="009DD9"/>
        </a:buClr>
        <a:buSzPct val="70000"/>
        <a:buFont typeface="Wingdings 2" pitchFamily="18" charset="2"/>
        <a:buChar char=""/>
        <a:defRPr lang="pt-BR" sz="2100" kern="1200">
          <a:solidFill>
            <a:srgbClr val="000000"/>
          </a:solidFill>
          <a:latin typeface="Constantia"/>
        </a:defRPr>
      </a:lvl3pPr>
      <a:lvl4pPr marL="1187450" lvl="3" indent="-209550" algn="l" rtl="0" eaLnBrk="0" fontAlgn="base" hangingPunct="0">
        <a:spcBef>
          <a:spcPts val="5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4pPr>
      <a:lvl5pPr marL="1462088" lvl="4" indent="-209550" algn="l" rtl="0" eaLnBrk="0" fontAlgn="base" hangingPunct="0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5pPr>
      <a:lvl6pPr marL="1919288" indent="-209550" algn="l" rtl="0" eaLnBrk="0" fontAlgn="base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6pPr>
      <a:lvl7pPr marL="2376488" indent="-209550" algn="l" rtl="0" eaLnBrk="0" fontAlgn="base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7pPr>
      <a:lvl8pPr marL="2833688" indent="-209550" algn="l" rtl="0" eaLnBrk="0" fontAlgn="base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8pPr>
      <a:lvl9pPr marL="3290888" indent="-209550" algn="l" rtl="0" eaLnBrk="0" fontAlgn="base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ctrTitle"/>
          </p:nvPr>
        </p:nvSpPr>
        <p:spPr>
          <a:xfrm>
            <a:off x="214313" y="642938"/>
            <a:ext cx="8643937" cy="2085975"/>
          </a:xfrm>
        </p:spPr>
        <p:txBody>
          <a:bodyPr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6400" dirty="0"/>
              <a:t>Prestação de contas  2024</a:t>
            </a:r>
          </a:p>
        </p:txBody>
      </p:sp>
      <p:sp>
        <p:nvSpPr>
          <p:cNvPr id="5123" name="Rectangle 3"/>
          <p:cNvSpPr txBox="1">
            <a:spLocks noGrp="1"/>
          </p:cNvSpPr>
          <p:nvPr>
            <p:ph type="subTitle" idx="1"/>
          </p:nvPr>
        </p:nvSpPr>
        <p:spPr>
          <a:xfrm>
            <a:off x="1714500" y="3429000"/>
            <a:ext cx="5500688" cy="1785938"/>
          </a:xfrm>
        </p:spPr>
        <p:txBody>
          <a:bodyPr anchorCtr="1"/>
          <a:lstStyle>
            <a:lvl1pPr algn="ctr">
              <a:defRPr sz="2600">
                <a:solidFill>
                  <a:srgbClr val="000000"/>
                </a:solidFill>
                <a:latin typeface="Constantia" pitchFamily="18" charset="0"/>
              </a:defRPr>
            </a:lvl1pPr>
            <a:lvl2pPr marL="742950" indent="-285750" algn="ctr">
              <a:defRPr sz="2400">
                <a:solidFill>
                  <a:srgbClr val="000000"/>
                </a:solidFill>
                <a:latin typeface="Constantia" pitchFamily="18" charset="0"/>
              </a:defRPr>
            </a:lvl2pPr>
            <a:lvl3pPr marL="1143000" indent="-228600" algn="ctr">
              <a:defRPr sz="2100">
                <a:solidFill>
                  <a:srgbClr val="000000"/>
                </a:solidFill>
                <a:latin typeface="Constantia" pitchFamily="18" charset="0"/>
              </a:defRPr>
            </a:lvl3pPr>
            <a:lvl4pPr marL="1600200" indent="-228600" algn="ctr">
              <a:defRPr sz="2000">
                <a:solidFill>
                  <a:srgbClr val="000000"/>
                </a:solidFill>
                <a:latin typeface="Constantia" pitchFamily="18" charset="0"/>
              </a:defRPr>
            </a:lvl4pPr>
            <a:lvl5pPr marL="2057400" indent="-228600" algn="ctr">
              <a:defRPr sz="2000">
                <a:solidFill>
                  <a:srgbClr val="000000"/>
                </a:solidFill>
                <a:latin typeface="Constantia" pitchFamily="18" charset="0"/>
              </a:defRPr>
            </a:lvl5pPr>
            <a:lvl6pPr marL="2514600" indent="-228600" algn="ctr" hangingPunct="0">
              <a:defRPr sz="2000">
                <a:solidFill>
                  <a:srgbClr val="000000"/>
                </a:solidFill>
                <a:latin typeface="Constantia" pitchFamily="18" charset="0"/>
              </a:defRPr>
            </a:lvl6pPr>
            <a:lvl7pPr marL="2971800" indent="-228600" algn="ctr" hangingPunct="0">
              <a:defRPr sz="2000">
                <a:solidFill>
                  <a:srgbClr val="000000"/>
                </a:solidFill>
                <a:latin typeface="Constantia" pitchFamily="18" charset="0"/>
              </a:defRPr>
            </a:lvl7pPr>
            <a:lvl8pPr marL="3429000" indent="-228600" algn="ctr" hangingPunct="0">
              <a:defRPr sz="2000">
                <a:solidFill>
                  <a:srgbClr val="000000"/>
                </a:solidFill>
                <a:latin typeface="Constantia" pitchFamily="18" charset="0"/>
              </a:defRPr>
            </a:lvl8pPr>
            <a:lvl9pPr marL="3886200" indent="-228600" algn="ctr" hangingPunct="0">
              <a:defRPr sz="2000">
                <a:solidFill>
                  <a:srgbClr val="000000"/>
                </a:solidFill>
                <a:latin typeface="Constantia" pitchFamily="18" charset="0"/>
              </a:defRPr>
            </a:lvl9pPr>
          </a:lstStyle>
          <a:p>
            <a:pPr marR="0" eaLnBrk="1" hangingPunct="1"/>
            <a:r>
              <a:rPr altLang="pt-BR" sz="2500" dirty="0">
                <a:solidFill>
                  <a:srgbClr val="FFFFFF"/>
                </a:solidFill>
              </a:rPr>
              <a:t>Instituto de Previdência Social dos Servidores Municipais de Itaquirai-MS</a:t>
            </a:r>
          </a:p>
          <a:p>
            <a:pPr marR="0" eaLnBrk="1" hangingPunct="1"/>
            <a:r>
              <a:rPr altLang="pt-BR" dirty="0">
                <a:solidFill>
                  <a:srgbClr val="FFFFFF"/>
                </a:solidFill>
              </a:rPr>
              <a:t>ITAQUI-PREV</a:t>
            </a:r>
          </a:p>
        </p:txBody>
      </p:sp>
      <p:pic>
        <p:nvPicPr>
          <p:cNvPr id="5124" name="Imagem 1" descr="G:\LOGOTIPO ITAQUIPREV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3429000"/>
            <a:ext cx="973137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3357563"/>
            <a:ext cx="10096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867240"/>
              </p:ext>
            </p:extLst>
          </p:nvPr>
        </p:nvGraphicFramePr>
        <p:xfrm>
          <a:off x="895350" y="461963"/>
          <a:ext cx="7526338" cy="498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lanilha" r:id="rId2" imgW="6162525" imgH="4610166" progId="Excel.Sheet.12">
                  <p:embed/>
                </p:oleObj>
              </mc:Choice>
              <mc:Fallback>
                <p:oleObj name="Planilha" r:id="rId2" imgW="6162525" imgH="4610166" progId="Excel.Sheet.12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461963"/>
                        <a:ext cx="7526338" cy="4986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tângulo 2"/>
          <p:cNvSpPr/>
          <p:nvPr/>
        </p:nvSpPr>
        <p:spPr>
          <a:xfrm>
            <a:off x="1470025" y="0"/>
            <a:ext cx="637698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17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kern="0" dirty="0">
                <a:solidFill>
                  <a:srgbClr val="000000"/>
                </a:solidFill>
                <a:latin typeface="Verdana" pitchFamily="34"/>
                <a:cs typeface="Arial"/>
              </a:rPr>
              <a:t>Rendimentos das aplicações – 2024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0005210"/>
              </p:ext>
            </p:extLst>
          </p:nvPr>
        </p:nvGraphicFramePr>
        <p:xfrm>
          <a:off x="895350" y="1412875"/>
          <a:ext cx="7526338" cy="447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lanilha" r:id="rId2" imgW="6162525" imgH="4124183" progId="Excel.Sheet.12">
                  <p:embed/>
                </p:oleObj>
              </mc:Choice>
              <mc:Fallback>
                <p:oleObj name="Planilha" r:id="rId2" imgW="6162525" imgH="4124183" progId="Excel.Sheet.12">
                  <p:embed/>
                  <p:pic>
                    <p:nvPicPr>
                      <p:cNvPr id="14338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1412875"/>
                        <a:ext cx="7526338" cy="447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tângulo 2"/>
          <p:cNvSpPr/>
          <p:nvPr/>
        </p:nvSpPr>
        <p:spPr>
          <a:xfrm>
            <a:off x="1469987" y="303213"/>
            <a:ext cx="6377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17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kern="0" dirty="0">
                <a:solidFill>
                  <a:srgbClr val="000000"/>
                </a:solidFill>
                <a:latin typeface="Verdana" pitchFamily="34"/>
                <a:cs typeface="Arial"/>
              </a:rPr>
              <a:t>Rendimentos das aplicações – 2024</a:t>
            </a:r>
          </a:p>
        </p:txBody>
      </p:sp>
    </p:spTree>
    <p:extLst>
      <p:ext uri="{BB962C8B-B14F-4D97-AF65-F5344CB8AC3E}">
        <p14:creationId xmlns:p14="http://schemas.microsoft.com/office/powerpoint/2010/main" val="5580801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 txBox="1">
            <a:spLocks noGrp="1"/>
          </p:cNvSpPr>
          <p:nvPr>
            <p:ph type="title"/>
          </p:nvPr>
        </p:nvSpPr>
        <p:spPr>
          <a:xfrm>
            <a:off x="899592" y="-171400"/>
            <a:ext cx="6829425" cy="571500"/>
          </a:xfrm>
        </p:spPr>
        <p:txBody>
          <a:bodyPr anchorCtr="1"/>
          <a:lstStyle/>
          <a:p>
            <a:pPr algn="ctr" eaLnBrk="1" hangingPunct="1"/>
            <a:r>
              <a:rPr altLang="pt-BR" sz="3200" b="1" dirty="0">
                <a:solidFill>
                  <a:srgbClr val="000000"/>
                </a:solidFill>
                <a:latin typeface="Calibri" pitchFamily="34" charset="0"/>
              </a:rPr>
              <a:t>Saldo  em 31/12/2024</a:t>
            </a:r>
          </a:p>
        </p:txBody>
      </p:sp>
      <p:graphicFrame>
        <p:nvGraphicFramePr>
          <p:cNvPr id="15363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173637"/>
              </p:ext>
            </p:extLst>
          </p:nvPr>
        </p:nvGraphicFramePr>
        <p:xfrm>
          <a:off x="250825" y="400050"/>
          <a:ext cx="8655050" cy="629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lanilha" r:id="rId2" imgW="6400851" imgH="4991193" progId="Excel.Sheet.12">
                  <p:embed/>
                </p:oleObj>
              </mc:Choice>
              <mc:Fallback>
                <p:oleObj name="Planilha" r:id="rId2" imgW="6400851" imgH="4991193" progId="Excel.Sheet.12">
                  <p:embed/>
                  <p:pic>
                    <p:nvPicPr>
                      <p:cNvPr id="0" name="Obje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00050"/>
                        <a:ext cx="8655050" cy="629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872696"/>
              </p:ext>
            </p:extLst>
          </p:nvPr>
        </p:nvGraphicFramePr>
        <p:xfrm>
          <a:off x="430213" y="771525"/>
          <a:ext cx="8137525" cy="468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lanilha" r:id="rId2" imgW="4267340" imgH="3047894" progId="Excel.Sheet.12">
                  <p:embed/>
                </p:oleObj>
              </mc:Choice>
              <mc:Fallback>
                <p:oleObj name="Planilha" r:id="rId2" imgW="4267340" imgH="3047894" progId="Excel.Sheet.12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213" y="771525"/>
                        <a:ext cx="8137525" cy="468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Retângulo 2"/>
          <p:cNvSpPr>
            <a:spLocks noChangeArrowheads="1"/>
          </p:cNvSpPr>
          <p:nvPr/>
        </p:nvSpPr>
        <p:spPr bwMode="auto">
          <a:xfrm>
            <a:off x="1050925" y="115888"/>
            <a:ext cx="72009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pt-BR" altLang="pt-BR" sz="2800" b="1" dirty="0">
                <a:latin typeface="Calibri" pitchFamily="34" charset="0"/>
              </a:rPr>
              <a:t>Extrato das Atividades do ITAQUI-PREV – 2024</a:t>
            </a:r>
            <a:endParaRPr lang="pt-BR" altLang="pt-BR" sz="2800" dirty="0"/>
          </a:p>
        </p:txBody>
      </p:sp>
      <p:sp>
        <p:nvSpPr>
          <p:cNvPr id="4" name="Retângulo 3"/>
          <p:cNvSpPr/>
          <p:nvPr/>
        </p:nvSpPr>
        <p:spPr>
          <a:xfrm>
            <a:off x="755650" y="4365625"/>
            <a:ext cx="7488238" cy="21412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24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b="1" kern="0" dirty="0">
              <a:solidFill>
                <a:srgbClr val="000000"/>
              </a:solidFill>
              <a:latin typeface="Verdana" pitchFamily="34"/>
              <a:cs typeface="Arial"/>
            </a:endParaRPr>
          </a:p>
          <a:p>
            <a:pPr algn="ctr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24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kern="0" dirty="0">
                <a:solidFill>
                  <a:srgbClr val="000000"/>
                </a:solidFill>
                <a:latin typeface="Verdana" pitchFamily="34"/>
                <a:cs typeface="Arial"/>
              </a:rPr>
              <a:t>Recursos disponíveis para Despesas Administrativas e Previdenciárias.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5453691"/>
              </p:ext>
            </p:extLst>
          </p:nvPr>
        </p:nvGraphicFramePr>
        <p:xfrm>
          <a:off x="539750" y="936625"/>
          <a:ext cx="8234363" cy="491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lanilha" r:id="rId2" imgW="4114697" imgH="5153081" progId="Excel.Sheet.12">
                  <p:embed/>
                </p:oleObj>
              </mc:Choice>
              <mc:Fallback>
                <p:oleObj name="Planilha" r:id="rId2" imgW="4114697" imgH="5153081" progId="Excel.Sheet.12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936625"/>
                        <a:ext cx="8234363" cy="491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Retângulo 2"/>
          <p:cNvSpPr>
            <a:spLocks noChangeArrowheads="1"/>
          </p:cNvSpPr>
          <p:nvPr/>
        </p:nvSpPr>
        <p:spPr bwMode="auto">
          <a:xfrm>
            <a:off x="1619250" y="476250"/>
            <a:ext cx="6337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ts val="1900"/>
              </a:spcBef>
            </a:pPr>
            <a:r>
              <a:rPr lang="pt-BR" altLang="pt-BR" sz="2400" b="1" dirty="0">
                <a:solidFill>
                  <a:srgbClr val="000000"/>
                </a:solidFill>
                <a:latin typeface="Verdana" pitchFamily="34" charset="0"/>
              </a:rPr>
              <a:t>Repasses mensais - 2024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844222"/>
              </p:ext>
            </p:extLst>
          </p:nvPr>
        </p:nvGraphicFramePr>
        <p:xfrm>
          <a:off x="539551" y="649015"/>
          <a:ext cx="8120063" cy="594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lanilha" r:id="rId2" imgW="4057575" imgH="4276848" progId="Excel.Sheet.12">
                  <p:embed/>
                </p:oleObj>
              </mc:Choice>
              <mc:Fallback>
                <p:oleObj name="Planilha" r:id="rId2" imgW="4057575" imgH="4276848" progId="Excel.Sheet.12">
                  <p:embed/>
                  <p:pic>
                    <p:nvPicPr>
                      <p:cNvPr id="717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1" y="649015"/>
                        <a:ext cx="8120063" cy="594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Retângulo 2"/>
          <p:cNvSpPr>
            <a:spLocks noChangeArrowheads="1"/>
          </p:cNvSpPr>
          <p:nvPr/>
        </p:nvSpPr>
        <p:spPr bwMode="auto">
          <a:xfrm>
            <a:off x="1430932" y="188640"/>
            <a:ext cx="6337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ts val="1900"/>
              </a:spcBef>
            </a:pPr>
            <a:r>
              <a:rPr lang="pt-BR" altLang="pt-BR" sz="2400" b="1" dirty="0">
                <a:solidFill>
                  <a:srgbClr val="000000"/>
                </a:solidFill>
                <a:latin typeface="Verdana" pitchFamily="34" charset="0"/>
              </a:rPr>
              <a:t>Repasses mensais - 2024</a:t>
            </a:r>
          </a:p>
        </p:txBody>
      </p:sp>
    </p:spTree>
    <p:extLst>
      <p:ext uri="{BB962C8B-B14F-4D97-AF65-F5344CB8AC3E}">
        <p14:creationId xmlns:p14="http://schemas.microsoft.com/office/powerpoint/2010/main" val="399869597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0397021"/>
              </p:ext>
            </p:extLst>
          </p:nvPr>
        </p:nvGraphicFramePr>
        <p:xfrm>
          <a:off x="539551" y="649015"/>
          <a:ext cx="8120063" cy="594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lanilha" r:id="rId2" imgW="4057575" imgH="4276848" progId="Excel.Sheet.12">
                  <p:embed/>
                </p:oleObj>
              </mc:Choice>
              <mc:Fallback>
                <p:oleObj name="Planilha" r:id="rId2" imgW="4057575" imgH="4276848" progId="Excel.Sheet.12">
                  <p:embed/>
                  <p:pic>
                    <p:nvPicPr>
                      <p:cNvPr id="717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1" y="649015"/>
                        <a:ext cx="8120063" cy="594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Retângulo 2"/>
          <p:cNvSpPr>
            <a:spLocks noChangeArrowheads="1"/>
          </p:cNvSpPr>
          <p:nvPr/>
        </p:nvSpPr>
        <p:spPr bwMode="auto">
          <a:xfrm>
            <a:off x="1430932" y="188640"/>
            <a:ext cx="6337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ts val="1900"/>
              </a:spcBef>
            </a:pPr>
            <a:r>
              <a:rPr lang="pt-BR" altLang="pt-BR" sz="2400" b="1" dirty="0">
                <a:solidFill>
                  <a:srgbClr val="000000"/>
                </a:solidFill>
                <a:latin typeface="Verdana" pitchFamily="34" charset="0"/>
              </a:rPr>
              <a:t>Repasses mensais - 2024</a:t>
            </a:r>
          </a:p>
        </p:txBody>
      </p:sp>
    </p:spTree>
    <p:extLst>
      <p:ext uri="{BB962C8B-B14F-4D97-AF65-F5344CB8AC3E}">
        <p14:creationId xmlns:p14="http://schemas.microsoft.com/office/powerpoint/2010/main" val="125858072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188640"/>
            <a:ext cx="7858125" cy="5842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19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200" kern="0" dirty="0">
                <a:solidFill>
                  <a:srgbClr val="000000"/>
                </a:solidFill>
                <a:latin typeface="Verdana" pitchFamily="34"/>
                <a:cs typeface="Arial"/>
              </a:rPr>
              <a:t>Receitas - 2024</a:t>
            </a:r>
          </a:p>
        </p:txBody>
      </p:sp>
      <p:graphicFrame>
        <p:nvGraphicFramePr>
          <p:cNvPr id="8195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6071149"/>
              </p:ext>
            </p:extLst>
          </p:nvPr>
        </p:nvGraphicFramePr>
        <p:xfrm>
          <a:off x="357336" y="620688"/>
          <a:ext cx="8510588" cy="60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lanilha" r:id="rId2" imgW="4372064" imgH="2819533" progId="Excel.Sheet.12">
                  <p:embed/>
                </p:oleObj>
              </mc:Choice>
              <mc:Fallback>
                <p:oleObj name="Planilha" r:id="rId2" imgW="4372064" imgH="2819533" progId="Excel.Sheet.12">
                  <p:embed/>
                  <p:pic>
                    <p:nvPicPr>
                      <p:cNvPr id="0" name="Obje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336" y="620688"/>
                        <a:ext cx="8510588" cy="609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50" y="571500"/>
            <a:ext cx="7715250" cy="20574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19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200" kern="0" dirty="0">
                <a:solidFill>
                  <a:srgbClr val="000000"/>
                </a:solidFill>
                <a:latin typeface="Verdana" pitchFamily="34" charset="0"/>
              </a:rPr>
              <a:t>Despesas – 2024</a:t>
            </a:r>
          </a:p>
          <a:p>
            <a:pPr algn="ctr" eaLnBrk="1" fontAlgn="auto" hangingPunct="1">
              <a:spcBef>
                <a:spcPts val="19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200" kern="0" dirty="0">
                <a:solidFill>
                  <a:srgbClr val="000000"/>
                </a:solidFill>
                <a:latin typeface="Verdana" pitchFamily="34"/>
                <a:cs typeface="Arial"/>
              </a:rPr>
              <a:t>Despesas Previdenciárias  </a:t>
            </a:r>
          </a:p>
          <a:p>
            <a:pPr algn="ctr" eaLnBrk="1" fontAlgn="auto" hangingPunct="1">
              <a:spcBef>
                <a:spcPts val="19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200" kern="0" dirty="0">
                <a:solidFill>
                  <a:srgbClr val="000000"/>
                </a:solidFill>
                <a:latin typeface="Verdana" pitchFamily="34"/>
                <a:cs typeface="Arial"/>
              </a:rPr>
              <a:t>Aposentadorias e Pensões</a:t>
            </a:r>
          </a:p>
        </p:txBody>
      </p:sp>
      <p:sp>
        <p:nvSpPr>
          <p:cNvPr id="3" name="Retângulo 2"/>
          <p:cNvSpPr/>
          <p:nvPr/>
        </p:nvSpPr>
        <p:spPr>
          <a:xfrm>
            <a:off x="868363" y="3141663"/>
            <a:ext cx="7572375" cy="129779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1100"/>
              </a:spcBef>
              <a:spcAft>
                <a:spcPts val="0"/>
              </a:spcAft>
              <a:buSzPct val="100000"/>
              <a:buFont typeface="Wingdings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kern="0" dirty="0">
                <a:solidFill>
                  <a:srgbClr val="000000"/>
                </a:solidFill>
                <a:latin typeface="Verdana" pitchFamily="34"/>
                <a:cs typeface="Arial"/>
              </a:rPr>
              <a:t>Aposentadorias:................................R$ 2.788.081,95</a:t>
            </a:r>
          </a:p>
          <a:p>
            <a:pPr eaLnBrk="1" fontAlgn="auto" hangingPunct="1">
              <a:spcBef>
                <a:spcPts val="1100"/>
              </a:spcBef>
              <a:spcAft>
                <a:spcPts val="0"/>
              </a:spcAft>
              <a:buSzPct val="100000"/>
              <a:buFont typeface="Wingdings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kern="0" dirty="0">
                <a:solidFill>
                  <a:srgbClr val="000000"/>
                </a:solidFill>
                <a:latin typeface="Verdana" pitchFamily="34"/>
                <a:cs typeface="Arial"/>
              </a:rPr>
              <a:t>Pensões:..........................................R$    396.232,25</a:t>
            </a:r>
          </a:p>
          <a:p>
            <a:pPr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kern="0" dirty="0">
                <a:solidFill>
                  <a:srgbClr val="000000"/>
                </a:solidFill>
                <a:latin typeface="Verdana" pitchFamily="34"/>
                <a:cs typeface="Arial"/>
              </a:rPr>
              <a:t>Total Aposentadorias e Pensões.....R$ 3.184.314,20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7"/>
          <p:cNvSpPr/>
          <p:nvPr/>
        </p:nvSpPr>
        <p:spPr>
          <a:xfrm>
            <a:off x="755650" y="966788"/>
            <a:ext cx="7786688" cy="1623521"/>
          </a:xfrm>
          <a:prstGeom prst="rect">
            <a:avLst/>
          </a:prstGeom>
          <a:noFill/>
          <a:ln w="9528">
            <a:solidFill>
              <a:srgbClr val="00B050"/>
            </a:solidFill>
            <a:prstDash val="solid"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Aposentadorias:                                  60</a:t>
            </a:r>
          </a:p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Aposentadorias concedidas no ano:    5</a:t>
            </a:r>
          </a:p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Aposentadorias Extintas no ano:    - - -              </a:t>
            </a:r>
          </a:p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Total Aposentadorias:                         65</a:t>
            </a:r>
          </a:p>
        </p:txBody>
      </p:sp>
      <p:sp>
        <p:nvSpPr>
          <p:cNvPr id="3" name="Retângulo 7"/>
          <p:cNvSpPr/>
          <p:nvPr/>
        </p:nvSpPr>
        <p:spPr>
          <a:xfrm>
            <a:off x="755650" y="298450"/>
            <a:ext cx="7786688" cy="400050"/>
          </a:xfrm>
          <a:prstGeom prst="rect">
            <a:avLst/>
          </a:prstGeom>
          <a:noFill/>
          <a:ln w="9528">
            <a:solidFill>
              <a:srgbClr val="00B050"/>
            </a:solidFill>
            <a:prstDash val="solid"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Aposentadorias e Pensões concedidas em 2023</a:t>
            </a:r>
          </a:p>
        </p:txBody>
      </p:sp>
      <p:sp>
        <p:nvSpPr>
          <p:cNvPr id="4" name="Retângulo 7"/>
          <p:cNvSpPr/>
          <p:nvPr/>
        </p:nvSpPr>
        <p:spPr>
          <a:xfrm>
            <a:off x="755649" y="2951622"/>
            <a:ext cx="7786688" cy="1623521"/>
          </a:xfrm>
          <a:prstGeom prst="rect">
            <a:avLst/>
          </a:prstGeom>
          <a:noFill/>
          <a:ln w="9528">
            <a:solidFill>
              <a:srgbClr val="00B050"/>
            </a:solidFill>
            <a:prstDash val="solid"/>
          </a:ln>
        </p:spPr>
        <p:txBody>
          <a:bodyPr wrap="square" anchorCtr="1">
            <a:spAutoFit/>
          </a:bodyPr>
          <a:lstStyle/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Pensões;                                            14</a:t>
            </a:r>
          </a:p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Pensões concedidas no ano;               4 </a:t>
            </a:r>
          </a:p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Pensões Extintas no ano;                  - - </a:t>
            </a:r>
          </a:p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Total Pensões;                                   18</a:t>
            </a:r>
          </a:p>
        </p:txBody>
      </p:sp>
      <p:sp>
        <p:nvSpPr>
          <p:cNvPr id="5" name="Retângulo 7"/>
          <p:cNvSpPr/>
          <p:nvPr/>
        </p:nvSpPr>
        <p:spPr>
          <a:xfrm>
            <a:off x="731985" y="4843431"/>
            <a:ext cx="7786687" cy="369332"/>
          </a:xfrm>
          <a:prstGeom prst="rect">
            <a:avLst/>
          </a:prstGeom>
          <a:noFill/>
          <a:ln w="9528">
            <a:solidFill>
              <a:srgbClr val="00B050"/>
            </a:solidFill>
            <a:prstDash val="solid"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Total Aposentados e Pensionistas;    83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7206281"/>
              </p:ext>
            </p:extLst>
          </p:nvPr>
        </p:nvGraphicFramePr>
        <p:xfrm>
          <a:off x="1116013" y="692150"/>
          <a:ext cx="7388225" cy="555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6915246" imgH="6019814" progId="Excel.Sheet.12">
                  <p:embed/>
                </p:oleObj>
              </mc:Choice>
              <mc:Fallback>
                <p:oleObj name="Worksheet" r:id="rId2" imgW="6915246" imgH="6019814" progId="Excel.Sheet.12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692150"/>
                        <a:ext cx="7388225" cy="555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tângulo 2"/>
          <p:cNvSpPr/>
          <p:nvPr/>
        </p:nvSpPr>
        <p:spPr>
          <a:xfrm rot="10800000" flipV="1">
            <a:off x="1209674" y="0"/>
            <a:ext cx="72009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19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>
                <a:solidFill>
                  <a:srgbClr val="000000"/>
                </a:solidFill>
                <a:latin typeface="Verdana" pitchFamily="34"/>
                <a:cs typeface="Arial"/>
              </a:rPr>
              <a:t>Despesas – 2024 - Administrativas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Flux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8396</TotalTime>
  <Words>141</Words>
  <Application>Microsoft Office PowerPoint</Application>
  <PresentationFormat>Apresentação na tela (4:3)</PresentationFormat>
  <Paragraphs>30</Paragraphs>
  <Slides>12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Constantia</vt:lpstr>
      <vt:lpstr>Verdana</vt:lpstr>
      <vt:lpstr>Wingdings</vt:lpstr>
      <vt:lpstr>Wingdings 2</vt:lpstr>
      <vt:lpstr>Fluxo</vt:lpstr>
      <vt:lpstr>Planilha</vt:lpstr>
      <vt:lpstr>Planilha do Microsoft Excel</vt:lpstr>
      <vt:lpstr>Prestação de contas  2024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Saldo  em 31/12/2024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Demonstrativo de 2012</dc:title>
  <dc:creator>User</dc:creator>
  <cp:lastModifiedBy>Usuário</cp:lastModifiedBy>
  <cp:revision>446</cp:revision>
  <cp:lastPrinted>2021-02-09T19:20:34Z</cp:lastPrinted>
  <dcterms:created xsi:type="dcterms:W3CDTF">2013-04-22T10:47:50Z</dcterms:created>
  <dcterms:modified xsi:type="dcterms:W3CDTF">2025-02-20T17:27:08Z</dcterms:modified>
</cp:coreProperties>
</file>